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4594" r:id="rId5"/>
  </p:sldMasterIdLst>
  <p:notesMasterIdLst>
    <p:notesMasterId r:id="rId180"/>
  </p:notesMasterIdLst>
  <p:handoutMasterIdLst>
    <p:handoutMasterId r:id="rId181"/>
  </p:handoutMasterIdLst>
  <p:sldIdLst>
    <p:sldId id="685" r:id="rId6"/>
    <p:sldId id="730" r:id="rId7"/>
    <p:sldId id="706" r:id="rId8"/>
    <p:sldId id="712" r:id="rId9"/>
    <p:sldId id="509" r:id="rId10"/>
    <p:sldId id="713" r:id="rId11"/>
    <p:sldId id="502" r:id="rId12"/>
    <p:sldId id="626" r:id="rId13"/>
    <p:sldId id="627" r:id="rId14"/>
    <p:sldId id="628" r:id="rId15"/>
    <p:sldId id="629" r:id="rId16"/>
    <p:sldId id="695" r:id="rId17"/>
    <p:sldId id="485" r:id="rId18"/>
    <p:sldId id="715" r:id="rId19"/>
    <p:sldId id="698" r:id="rId20"/>
    <p:sldId id="686" r:id="rId21"/>
    <p:sldId id="514" r:id="rId22"/>
    <p:sldId id="516" r:id="rId23"/>
    <p:sldId id="518" r:id="rId24"/>
    <p:sldId id="519" r:id="rId25"/>
    <p:sldId id="437" r:id="rId26"/>
    <p:sldId id="714" r:id="rId27"/>
    <p:sldId id="520" r:id="rId28"/>
    <p:sldId id="521" r:id="rId29"/>
    <p:sldId id="702" r:id="rId30"/>
    <p:sldId id="523" r:id="rId31"/>
    <p:sldId id="522" r:id="rId32"/>
    <p:sldId id="525" r:id="rId33"/>
    <p:sldId id="526" r:id="rId34"/>
    <p:sldId id="527" r:id="rId35"/>
    <p:sldId id="667" r:id="rId36"/>
    <p:sldId id="528" r:id="rId37"/>
    <p:sldId id="529" r:id="rId38"/>
    <p:sldId id="531" r:id="rId39"/>
    <p:sldId id="532" r:id="rId40"/>
    <p:sldId id="709" r:id="rId41"/>
    <p:sldId id="446" r:id="rId42"/>
    <p:sldId id="716" r:id="rId43"/>
    <p:sldId id="533" r:id="rId44"/>
    <p:sldId id="561" r:id="rId45"/>
    <p:sldId id="562" r:id="rId46"/>
    <p:sldId id="635" r:id="rId47"/>
    <p:sldId id="564" r:id="rId48"/>
    <p:sldId id="620" r:id="rId49"/>
    <p:sldId id="681" r:id="rId50"/>
    <p:sldId id="665" r:id="rId51"/>
    <p:sldId id="666" r:id="rId52"/>
    <p:sldId id="657" r:id="rId53"/>
    <p:sldId id="621" r:id="rId54"/>
    <p:sldId id="575" r:id="rId55"/>
    <p:sldId id="576" r:id="rId56"/>
    <p:sldId id="580" r:id="rId57"/>
    <p:sldId id="673" r:id="rId58"/>
    <p:sldId id="582" r:id="rId59"/>
    <p:sldId id="583" r:id="rId60"/>
    <p:sldId id="584" r:id="rId61"/>
    <p:sldId id="687" r:id="rId62"/>
    <p:sldId id="585" r:id="rId63"/>
    <p:sldId id="586" r:id="rId64"/>
    <p:sldId id="717" r:id="rId65"/>
    <p:sldId id="448" r:id="rId66"/>
    <p:sldId id="718" r:id="rId67"/>
    <p:sldId id="587" r:id="rId68"/>
    <p:sldId id="563" r:id="rId69"/>
    <p:sldId id="677" r:id="rId70"/>
    <p:sldId id="588" r:id="rId71"/>
    <p:sldId id="704" r:id="rId72"/>
    <p:sldId id="589" r:id="rId73"/>
    <p:sldId id="590" r:id="rId74"/>
    <p:sldId id="688" r:id="rId75"/>
    <p:sldId id="591" r:id="rId76"/>
    <p:sldId id="672" r:id="rId77"/>
    <p:sldId id="650" r:id="rId78"/>
    <p:sldId id="592" r:id="rId79"/>
    <p:sldId id="593" r:id="rId80"/>
    <p:sldId id="595" r:id="rId81"/>
    <p:sldId id="596" r:id="rId82"/>
    <p:sldId id="683" r:id="rId83"/>
    <p:sldId id="494" r:id="rId84"/>
    <p:sldId id="719" r:id="rId85"/>
    <p:sldId id="597" r:id="rId86"/>
    <p:sldId id="598" r:id="rId87"/>
    <p:sldId id="599" r:id="rId88"/>
    <p:sldId id="600" r:id="rId89"/>
    <p:sldId id="452" r:id="rId90"/>
    <p:sldId id="720" r:id="rId91"/>
    <p:sldId id="601" r:id="rId92"/>
    <p:sldId id="603" r:id="rId93"/>
    <p:sldId id="655" r:id="rId94"/>
    <p:sldId id="604" r:id="rId95"/>
    <p:sldId id="605" r:id="rId96"/>
    <p:sldId id="606" r:id="rId97"/>
    <p:sldId id="694" r:id="rId98"/>
    <p:sldId id="607" r:id="rId99"/>
    <p:sldId id="608" r:id="rId100"/>
    <p:sldId id="609" r:id="rId101"/>
    <p:sldId id="610" r:id="rId102"/>
    <p:sldId id="612" r:id="rId103"/>
    <p:sldId id="660" r:id="rId104"/>
    <p:sldId id="613" r:id="rId105"/>
    <p:sldId id="614" r:id="rId106"/>
    <p:sldId id="615" r:id="rId107"/>
    <p:sldId id="616" r:id="rId108"/>
    <p:sldId id="721" r:id="rId109"/>
    <p:sldId id="456" r:id="rId110"/>
    <p:sldId id="722" r:id="rId111"/>
    <p:sldId id="257" r:id="rId112"/>
    <p:sldId id="530" r:id="rId113"/>
    <p:sldId id="573" r:id="rId114"/>
    <p:sldId id="691" r:id="rId115"/>
    <p:sldId id="682" r:id="rId116"/>
    <p:sldId id="618" r:id="rId117"/>
    <p:sldId id="678" r:id="rId118"/>
    <p:sldId id="634" r:id="rId119"/>
    <p:sldId id="661" r:id="rId120"/>
    <p:sldId id="572" r:id="rId121"/>
    <p:sldId id="631" r:id="rId122"/>
    <p:sldId id="632" r:id="rId123"/>
    <p:sldId id="633" r:id="rId124"/>
    <p:sldId id="638" r:id="rId125"/>
    <p:sldId id="622" r:id="rId126"/>
    <p:sldId id="619" r:id="rId127"/>
    <p:sldId id="567" r:id="rId128"/>
    <p:sldId id="568" r:id="rId129"/>
    <p:sldId id="569" r:id="rId130"/>
    <p:sldId id="560" r:id="rId131"/>
    <p:sldId id="566" r:id="rId132"/>
    <p:sldId id="690" r:id="rId133"/>
    <p:sldId id="693" r:id="rId134"/>
    <p:sldId id="559" r:id="rId135"/>
    <p:sldId id="558" r:id="rId136"/>
    <p:sldId id="692" r:id="rId137"/>
    <p:sldId id="557" r:id="rId138"/>
    <p:sldId id="556" r:id="rId139"/>
    <p:sldId id="555" r:id="rId140"/>
    <p:sldId id="554" r:id="rId141"/>
    <p:sldId id="553" r:id="rId142"/>
    <p:sldId id="689" r:id="rId143"/>
    <p:sldId id="552" r:id="rId144"/>
    <p:sldId id="551" r:id="rId145"/>
    <p:sldId id="623" r:id="rId146"/>
    <p:sldId id="723" r:id="rId147"/>
    <p:sldId id="458" r:id="rId148"/>
    <p:sldId id="724" r:id="rId149"/>
    <p:sldId id="550" r:id="rId150"/>
    <p:sldId id="570" r:id="rId151"/>
    <p:sldId id="548" r:id="rId152"/>
    <p:sldId id="549" r:id="rId153"/>
    <p:sldId id="547" r:id="rId154"/>
    <p:sldId id="546" r:id="rId155"/>
    <p:sldId id="545" r:id="rId156"/>
    <p:sldId id="544" r:id="rId157"/>
    <p:sldId id="478" r:id="rId158"/>
    <p:sldId id="725" r:id="rId159"/>
    <p:sldId id="679" r:id="rId160"/>
    <p:sldId id="543" r:id="rId161"/>
    <p:sldId id="541" r:id="rId162"/>
    <p:sldId id="542" r:id="rId163"/>
    <p:sldId id="662" r:id="rId164"/>
    <p:sldId id="705" r:id="rId165"/>
    <p:sldId id="539" r:id="rId166"/>
    <p:sldId id="538" r:id="rId167"/>
    <p:sldId id="467" r:id="rId168"/>
    <p:sldId id="726" r:id="rId169"/>
    <p:sldId id="664" r:id="rId170"/>
    <p:sldId id="703" r:id="rId171"/>
    <p:sldId id="536" r:id="rId172"/>
    <p:sldId id="671" r:id="rId173"/>
    <p:sldId id="537" r:id="rId174"/>
    <p:sldId id="701" r:id="rId175"/>
    <p:sldId id="700" r:id="rId176"/>
    <p:sldId id="727" r:id="rId177"/>
    <p:sldId id="728" r:id="rId178"/>
    <p:sldId id="696" r:id="rId179"/>
  </p:sldIdLst>
  <p:sldSz cx="7772400" cy="10058400"/>
  <p:notesSz cx="6950075" cy="9236075"/>
  <p:custShowLst>
    <p:custShow name="Introduction" id="0">
      <p:sldLst>
        <p:sld r:id="rId10"/>
      </p:sldLst>
    </p:custShow>
    <p:custShow name="Safety" id="1">
      <p:sldLst>
        <p:sld r:id="rId18"/>
        <p:sld r:id="rId22"/>
        <p:sld r:id="rId23"/>
        <p:sld r:id="rId24"/>
        <p:sld r:id="rId25"/>
      </p:sldLst>
    </p:custShow>
    <p:custShow name="Vessels &amp; Accessories" id="2">
      <p:sldLst>
        <p:sld r:id="rId26"/>
        <p:sld r:id="rId28"/>
        <p:sld r:id="rId29"/>
        <p:sld r:id="rId31"/>
        <p:sld r:id="rId32"/>
        <p:sld r:id="rId33"/>
        <p:sld r:id="rId34"/>
        <p:sld r:id="rId35"/>
        <p:sld r:id="rId37"/>
        <p:sld r:id="rId38"/>
        <p:sld r:id="rId39"/>
        <p:sld r:id="rId40"/>
      </p:sldLst>
    </p:custShow>
    <p:custShow name="Recovery Equipment" id="3">
      <p:sldLst>
        <p:sld r:id="rId42"/>
        <p:sld r:id="rId44"/>
        <p:sld r:id="rId45"/>
        <p:sld r:id="rId46"/>
        <p:sld r:id="rId69"/>
        <p:sld r:id="rId48"/>
        <p:sld r:id="rId49"/>
        <p:sld r:id="rId54"/>
        <p:sld r:id="rId55"/>
        <p:sld r:id="rId56"/>
        <p:sld r:id="rId57"/>
        <p:sld r:id="rId59"/>
        <p:sld r:id="rId60"/>
        <p:sld r:id="rId61"/>
        <p:sld r:id="rId63"/>
        <p:sld r:id="rId64"/>
      </p:sldLst>
    </p:custShow>
    <p:custShow name="Containment" id="4">
      <p:sldLst>
        <p:sld r:id="rId66"/>
        <p:sld r:id="rId68"/>
        <p:sld r:id="rId71"/>
        <p:sld r:id="rId73"/>
        <p:sld r:id="rId74"/>
        <p:sld r:id="rId76"/>
        <p:sld r:id="rId79"/>
        <p:sld r:id="rId80"/>
        <p:sld r:id="rId81"/>
        <p:sld r:id="rId82"/>
      </p:sldLst>
    </p:custShow>
    <p:custShow name="In-Situ Burn Equipment" id="5">
      <p:sldLst>
        <p:sld r:id="rId84"/>
        <p:sld r:id="rId86"/>
        <p:sld r:id="rId87"/>
        <p:sld r:id="rId88"/>
        <p:sld r:id="rId89"/>
      </p:sldLst>
    </p:custShow>
    <p:custShow name="Transfer &amp; Storage" id="6">
      <p:sldLst>
        <p:sld r:id="rId90"/>
        <p:sld r:id="rId92"/>
        <p:sld r:id="rId93"/>
        <p:sld r:id="rId95"/>
        <p:sld r:id="rId96"/>
        <p:sld r:id="rId97"/>
        <p:sld r:id="rId99"/>
        <p:sld r:id="rId100"/>
        <p:sld r:id="rId101"/>
        <p:sld r:id="rId102"/>
        <p:sld r:id="rId103"/>
        <p:sld r:id="rId105"/>
        <p:sld r:id="rId106"/>
        <p:sld r:id="rId107"/>
        <p:sld r:id="rId108"/>
      </p:sldLst>
    </p:custShow>
    <p:custShow name="Logistics Support Equipment" id="7">
      <p:sldLst>
        <p:sld r:id="rId110"/>
        <p:sld r:id="rId112"/>
        <p:sld r:id="rId113"/>
        <p:sld r:id="rId121"/>
        <p:sld r:id="rId114"/>
        <p:sld r:id="rId126"/>
        <p:sld r:id="rId117"/>
        <p:sld r:id="rId127"/>
        <p:sld r:id="rId128"/>
        <p:sld r:id="rId129"/>
        <p:sld r:id="rId130"/>
        <p:sld r:id="rId151"/>
        <p:sld r:id="rId131"/>
        <p:sld r:id="rId132"/>
        <p:sld r:id="rId135"/>
        <p:sld r:id="rId136"/>
        <p:sld r:id="rId138"/>
        <p:sld r:id="rId139"/>
        <p:sld r:id="rId140"/>
        <p:sld r:id="rId141"/>
        <p:sld r:id="rId142"/>
        <p:sld r:id="rId144"/>
        <p:sld r:id="rId145"/>
        <p:sld r:id="rId146"/>
      </p:sldLst>
    </p:custShow>
    <p:custShow name="Communications" id="8">
      <p:sldLst>
        <p:sld r:id="rId148"/>
        <p:sld r:id="rId150"/>
        <p:sld r:id="rId152"/>
        <p:sld r:id="rId153"/>
        <p:sld r:id="rId154"/>
        <p:sld r:id="rId155"/>
        <p:sld r:id="rId156"/>
        <p:sld r:id="rId157"/>
      </p:sldLst>
    </p:custShow>
    <p:custShow name="Wildlife" id="9">
      <p:sldLst>
        <p:sld r:id="rId158"/>
        <p:sld r:id="rId161"/>
        <p:sld r:id="rId162"/>
        <p:sld r:id="rId163"/>
        <p:sld r:id="rId166"/>
        <p:sld r:id="rId167"/>
      </p:sldLst>
    </p:custShow>
    <p:custShow name="Misc" id="10">
      <p:sldLst>
        <p:sld r:id="rId168"/>
        <p:sld r:id="rId174"/>
        <p:sld r:id="rId172"/>
      </p:sldLst>
    </p:custShow>
  </p:custShowLst>
  <p:defaultTextStyle>
    <a:defPPr>
      <a:defRPr lang="en-US"/>
    </a:defPPr>
    <a:lvl1pPr algn="l" rtl="0" eaLnBrk="0" fontAlgn="base" hangingPunct="0">
      <a:spcBef>
        <a:spcPct val="0"/>
      </a:spcBef>
      <a:spcAft>
        <a:spcPct val="0"/>
      </a:spcAft>
      <a:defRPr sz="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800" kern="1200">
        <a:solidFill>
          <a:schemeClr val="tx1"/>
        </a:solidFill>
        <a:latin typeface="Times New Roman" panose="02020603050405020304" pitchFamily="18" charset="0"/>
        <a:ea typeface="+mn-ea"/>
        <a:cs typeface="+mn-cs"/>
      </a:defRPr>
    </a:lvl5pPr>
    <a:lvl6pPr marL="2286000" algn="l" defTabSz="914400" rtl="0" eaLnBrk="1" latinLnBrk="0" hangingPunct="1">
      <a:defRPr sz="800" kern="1200">
        <a:solidFill>
          <a:schemeClr val="tx1"/>
        </a:solidFill>
        <a:latin typeface="Times New Roman" panose="02020603050405020304" pitchFamily="18" charset="0"/>
        <a:ea typeface="+mn-ea"/>
        <a:cs typeface="+mn-cs"/>
      </a:defRPr>
    </a:lvl6pPr>
    <a:lvl7pPr marL="2743200" algn="l" defTabSz="914400" rtl="0" eaLnBrk="1" latinLnBrk="0" hangingPunct="1">
      <a:defRPr sz="800" kern="1200">
        <a:solidFill>
          <a:schemeClr val="tx1"/>
        </a:solidFill>
        <a:latin typeface="Times New Roman" panose="02020603050405020304" pitchFamily="18" charset="0"/>
        <a:ea typeface="+mn-ea"/>
        <a:cs typeface="+mn-cs"/>
      </a:defRPr>
    </a:lvl7pPr>
    <a:lvl8pPr marL="3200400" algn="l" defTabSz="914400" rtl="0" eaLnBrk="1" latinLnBrk="0" hangingPunct="1">
      <a:defRPr sz="800" kern="1200">
        <a:solidFill>
          <a:schemeClr val="tx1"/>
        </a:solidFill>
        <a:latin typeface="Times New Roman" panose="02020603050405020304" pitchFamily="18" charset="0"/>
        <a:ea typeface="+mn-ea"/>
        <a:cs typeface="+mn-cs"/>
      </a:defRPr>
    </a:lvl8pPr>
    <a:lvl9pPr marL="3657600" algn="l" defTabSz="914400" rtl="0" eaLnBrk="1" latinLnBrk="0" hangingPunct="1">
      <a:defRPr sz="8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Front Matter" id="{AA7A35D2-3823-42A3-A4B2-3BB4F61B06DE}">
          <p14:sldIdLst>
            <p14:sldId id="685"/>
            <p14:sldId id="730"/>
            <p14:sldId id="706"/>
            <p14:sldId id="712"/>
            <p14:sldId id="509"/>
            <p14:sldId id="713"/>
            <p14:sldId id="502"/>
            <p14:sldId id="626"/>
            <p14:sldId id="627"/>
            <p14:sldId id="628"/>
            <p14:sldId id="629"/>
            <p14:sldId id="695"/>
          </p14:sldIdLst>
        </p14:section>
        <p14:section name="Section A - Safety" id="{BB7DBDB6-97D6-40BA-BC77-8AE0671AA6E9}">
          <p14:sldIdLst>
            <p14:sldId id="485"/>
            <p14:sldId id="715"/>
            <p14:sldId id="698"/>
            <p14:sldId id="686"/>
            <p14:sldId id="514"/>
            <p14:sldId id="516"/>
            <p14:sldId id="518"/>
            <p14:sldId id="519"/>
          </p14:sldIdLst>
        </p14:section>
        <p14:section name="Section B - Vessels and Accessories" id="{B7BD0067-81A2-4F5D-B2CC-84CFC27DBAE4}">
          <p14:sldIdLst>
            <p14:sldId id="437"/>
            <p14:sldId id="714"/>
            <p14:sldId id="520"/>
            <p14:sldId id="521"/>
            <p14:sldId id="702"/>
            <p14:sldId id="523"/>
            <p14:sldId id="522"/>
            <p14:sldId id="525"/>
            <p14:sldId id="526"/>
            <p14:sldId id="527"/>
            <p14:sldId id="667"/>
            <p14:sldId id="528"/>
            <p14:sldId id="529"/>
            <p14:sldId id="531"/>
            <p14:sldId id="532"/>
            <p14:sldId id="709"/>
          </p14:sldIdLst>
        </p14:section>
        <p14:section name="Section C - Recovery Equipment" id="{67404E75-63FF-4D82-90B9-1D4E1E0582EF}">
          <p14:sldIdLst>
            <p14:sldId id="446"/>
            <p14:sldId id="716"/>
            <p14:sldId id="533"/>
            <p14:sldId id="561"/>
            <p14:sldId id="562"/>
            <p14:sldId id="635"/>
            <p14:sldId id="564"/>
            <p14:sldId id="620"/>
            <p14:sldId id="681"/>
            <p14:sldId id="665"/>
            <p14:sldId id="666"/>
            <p14:sldId id="657"/>
            <p14:sldId id="621"/>
            <p14:sldId id="575"/>
            <p14:sldId id="576"/>
            <p14:sldId id="580"/>
            <p14:sldId id="673"/>
            <p14:sldId id="582"/>
            <p14:sldId id="583"/>
            <p14:sldId id="584"/>
            <p14:sldId id="687"/>
            <p14:sldId id="585"/>
            <p14:sldId id="586"/>
            <p14:sldId id="717"/>
          </p14:sldIdLst>
        </p14:section>
        <p14:section name="Section D - Containment" id="{E9BF7D05-8977-4B3B-AC50-CD7547CF0651}">
          <p14:sldIdLst>
            <p14:sldId id="448"/>
            <p14:sldId id="718"/>
            <p14:sldId id="587"/>
            <p14:sldId id="563"/>
            <p14:sldId id="677"/>
            <p14:sldId id="588"/>
            <p14:sldId id="704"/>
            <p14:sldId id="589"/>
            <p14:sldId id="590"/>
            <p14:sldId id="688"/>
            <p14:sldId id="591"/>
            <p14:sldId id="672"/>
            <p14:sldId id="650"/>
            <p14:sldId id="592"/>
            <p14:sldId id="593"/>
            <p14:sldId id="595"/>
            <p14:sldId id="596"/>
            <p14:sldId id="683"/>
          </p14:sldIdLst>
        </p14:section>
        <p14:section name="Section E - In Situ Burn Equipment" id="{D7F1AB43-6AD0-4853-8CB9-25EC1695E737}">
          <p14:sldIdLst>
            <p14:sldId id="494"/>
            <p14:sldId id="719"/>
            <p14:sldId id="597"/>
            <p14:sldId id="598"/>
            <p14:sldId id="599"/>
            <p14:sldId id="600"/>
          </p14:sldIdLst>
        </p14:section>
        <p14:section name="Section F - Transfer and Storage" id="{04415F22-8C43-4BAF-BACC-64E87AEEA107}">
          <p14:sldIdLst>
            <p14:sldId id="452"/>
            <p14:sldId id="720"/>
            <p14:sldId id="601"/>
            <p14:sldId id="603"/>
            <p14:sldId id="655"/>
            <p14:sldId id="604"/>
            <p14:sldId id="605"/>
            <p14:sldId id="606"/>
            <p14:sldId id="694"/>
            <p14:sldId id="607"/>
            <p14:sldId id="608"/>
            <p14:sldId id="609"/>
            <p14:sldId id="610"/>
            <p14:sldId id="612"/>
            <p14:sldId id="660"/>
            <p14:sldId id="613"/>
            <p14:sldId id="614"/>
            <p14:sldId id="615"/>
            <p14:sldId id="616"/>
            <p14:sldId id="721"/>
          </p14:sldIdLst>
        </p14:section>
        <p14:section name="Section G - Logistics Support Equipment" id="{3CF94ED5-5806-4FA7-8A7A-B760AE565FC4}">
          <p14:sldIdLst>
            <p14:sldId id="456"/>
            <p14:sldId id="722"/>
            <p14:sldId id="257"/>
            <p14:sldId id="530"/>
            <p14:sldId id="573"/>
            <p14:sldId id="691"/>
            <p14:sldId id="682"/>
            <p14:sldId id="618"/>
            <p14:sldId id="678"/>
            <p14:sldId id="634"/>
            <p14:sldId id="661"/>
            <p14:sldId id="572"/>
            <p14:sldId id="631"/>
            <p14:sldId id="632"/>
            <p14:sldId id="633"/>
            <p14:sldId id="638"/>
            <p14:sldId id="622"/>
            <p14:sldId id="619"/>
            <p14:sldId id="567"/>
            <p14:sldId id="568"/>
            <p14:sldId id="569"/>
            <p14:sldId id="560"/>
            <p14:sldId id="566"/>
            <p14:sldId id="690"/>
            <p14:sldId id="693"/>
            <p14:sldId id="559"/>
            <p14:sldId id="558"/>
            <p14:sldId id="692"/>
            <p14:sldId id="557"/>
            <p14:sldId id="556"/>
            <p14:sldId id="555"/>
            <p14:sldId id="554"/>
            <p14:sldId id="553"/>
            <p14:sldId id="689"/>
            <p14:sldId id="552"/>
            <p14:sldId id="551"/>
            <p14:sldId id="623"/>
            <p14:sldId id="723"/>
          </p14:sldIdLst>
        </p14:section>
        <p14:section name="Section H - Communications" id="{89A409A2-BA56-493E-911E-F52E0FD9A726}">
          <p14:sldIdLst>
            <p14:sldId id="458"/>
            <p14:sldId id="724"/>
            <p14:sldId id="550"/>
            <p14:sldId id="570"/>
            <p14:sldId id="548"/>
            <p14:sldId id="549"/>
            <p14:sldId id="547"/>
            <p14:sldId id="546"/>
            <p14:sldId id="545"/>
            <p14:sldId id="544"/>
          </p14:sldIdLst>
        </p14:section>
        <p14:section name="Section I - Wildlife" id="{B0909498-C8C5-49E2-9D36-1B081D026635}">
          <p14:sldIdLst>
            <p14:sldId id="478"/>
            <p14:sldId id="725"/>
            <p14:sldId id="679"/>
            <p14:sldId id="543"/>
            <p14:sldId id="541"/>
            <p14:sldId id="542"/>
            <p14:sldId id="662"/>
            <p14:sldId id="705"/>
            <p14:sldId id="539"/>
            <p14:sldId id="538"/>
          </p14:sldIdLst>
        </p14:section>
        <p14:section name="Section J - Miscellaneous" id="{9E0A6226-DC12-463B-9F7B-7390E5646C3B}">
          <p14:sldIdLst>
            <p14:sldId id="467"/>
            <p14:sldId id="726"/>
            <p14:sldId id="664"/>
            <p14:sldId id="703"/>
            <p14:sldId id="536"/>
            <p14:sldId id="671"/>
            <p14:sldId id="537"/>
            <p14:sldId id="701"/>
            <p14:sldId id="700"/>
            <p14:sldId id="727"/>
          </p14:sldIdLst>
        </p14:section>
        <p14:section name="Back Cover Contacts" id="{A3DDE966-ADD8-4997-A72F-66C134EE0F68}">
          <p14:sldIdLst>
            <p14:sldId id="728"/>
            <p14:sldId id="696"/>
          </p14:sldIdLst>
        </p14:section>
      </p14:sectionLst>
    </p:ex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000066"/>
    <a:srgbClr val="0000CC"/>
    <a:srgbClr val="FF0066"/>
    <a:srgbClr val="7EA0BE"/>
    <a:srgbClr val="80A7BC"/>
    <a:srgbClr val="66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1" autoAdjust="0"/>
    <p:restoredTop sz="99172" autoAdjust="0"/>
  </p:normalViewPr>
  <p:slideViewPr>
    <p:cSldViewPr>
      <p:cViewPr varScale="1">
        <p:scale>
          <a:sx n="72" d="100"/>
          <a:sy n="72" d="100"/>
        </p:scale>
        <p:origin x="1449" y="39"/>
      </p:cViewPr>
      <p:guideLst>
        <p:guide orient="horz" pos="3168"/>
        <p:guide pos="2448"/>
      </p:guideLst>
    </p:cSldViewPr>
  </p:slideViewPr>
  <p:outlineViewPr>
    <p:cViewPr>
      <p:scale>
        <a:sx n="33" d="100"/>
        <a:sy n="33" d="100"/>
      </p:scale>
      <p:origin x="0" y="2304"/>
    </p:cViewPr>
  </p:outlineViewPr>
  <p:notesTextViewPr>
    <p:cViewPr>
      <p:scale>
        <a:sx n="100" d="100"/>
        <a:sy n="100" d="100"/>
      </p:scale>
      <p:origin x="0" y="0"/>
    </p:cViewPr>
  </p:notesTextViewPr>
  <p:sorterViewPr>
    <p:cViewPr varScale="1">
      <p:scale>
        <a:sx n="1" d="1"/>
        <a:sy n="1" d="1"/>
      </p:scale>
      <p:origin x="0" y="-72228"/>
    </p:cViewPr>
  </p:sorterViewPr>
  <p:notesViewPr>
    <p:cSldViewPr>
      <p:cViewPr varScale="1">
        <p:scale>
          <a:sx n="81" d="100"/>
          <a:sy n="81" d="100"/>
        </p:scale>
        <p:origin x="-3132" y="-102"/>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handoutMaster" Target="handoutMasters/handout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presProps" Target="presProp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notesMaster" Target="notesMasters/notesMaster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008313" cy="460375"/>
          </a:xfrm>
          <a:prstGeom prst="rect">
            <a:avLst/>
          </a:prstGeom>
          <a:noFill/>
          <a:ln w="9525">
            <a:noFill/>
            <a:miter lim="800000"/>
            <a:headEnd/>
            <a:tailEnd/>
          </a:ln>
          <a:effectLst/>
        </p:spPr>
        <p:txBody>
          <a:bodyPr vert="horz" wrap="square" lIns="92988" tIns="46495" rIns="92988" bIns="46495" numCol="1" anchor="t" anchorCtr="0" compatLnSpc="1">
            <a:prstTxWarp prst="textNoShape">
              <a:avLst/>
            </a:prstTxWarp>
          </a:bodyPr>
          <a:lstStyle>
            <a:lvl1pPr algn="l" defTabSz="931036">
              <a:defRPr sz="1200"/>
            </a:lvl1pPr>
          </a:lstStyle>
          <a:p>
            <a:pPr>
              <a:defRPr/>
            </a:pPr>
            <a:endParaRPr lang="en-US"/>
          </a:p>
        </p:txBody>
      </p:sp>
      <p:sp>
        <p:nvSpPr>
          <p:cNvPr id="118787" name="Rectangle 3"/>
          <p:cNvSpPr>
            <a:spLocks noGrp="1" noChangeArrowheads="1"/>
          </p:cNvSpPr>
          <p:nvPr>
            <p:ph type="dt" sz="quarter" idx="1"/>
          </p:nvPr>
        </p:nvSpPr>
        <p:spPr bwMode="auto">
          <a:xfrm>
            <a:off x="3913188" y="0"/>
            <a:ext cx="3011487" cy="460375"/>
          </a:xfrm>
          <a:prstGeom prst="rect">
            <a:avLst/>
          </a:prstGeom>
          <a:noFill/>
          <a:ln w="9525">
            <a:noFill/>
            <a:miter lim="800000"/>
            <a:headEnd/>
            <a:tailEnd/>
          </a:ln>
          <a:effectLst/>
        </p:spPr>
        <p:txBody>
          <a:bodyPr vert="horz" wrap="square" lIns="92988" tIns="46495" rIns="92988" bIns="46495" numCol="1" anchor="t" anchorCtr="0" compatLnSpc="1">
            <a:prstTxWarp prst="textNoShape">
              <a:avLst/>
            </a:prstTxWarp>
          </a:bodyPr>
          <a:lstStyle>
            <a:lvl1pPr algn="r" defTabSz="931036">
              <a:defRPr sz="1200"/>
            </a:lvl1pPr>
          </a:lstStyle>
          <a:p>
            <a:pPr>
              <a:defRPr/>
            </a:pPr>
            <a:endParaRPr lang="en-US"/>
          </a:p>
        </p:txBody>
      </p:sp>
      <p:sp>
        <p:nvSpPr>
          <p:cNvPr id="118788" name="Rectangle 4"/>
          <p:cNvSpPr>
            <a:spLocks noGrp="1" noChangeArrowheads="1"/>
          </p:cNvSpPr>
          <p:nvPr>
            <p:ph type="ftr" sz="quarter" idx="2"/>
          </p:nvPr>
        </p:nvSpPr>
        <p:spPr bwMode="auto">
          <a:xfrm>
            <a:off x="0" y="8804275"/>
            <a:ext cx="3008313" cy="457200"/>
          </a:xfrm>
          <a:prstGeom prst="rect">
            <a:avLst/>
          </a:prstGeom>
          <a:noFill/>
          <a:ln w="9525">
            <a:noFill/>
            <a:miter lim="800000"/>
            <a:headEnd/>
            <a:tailEnd/>
          </a:ln>
          <a:effectLst/>
        </p:spPr>
        <p:txBody>
          <a:bodyPr vert="horz" wrap="square" lIns="92988" tIns="46495" rIns="92988" bIns="46495" numCol="1" anchor="b" anchorCtr="0" compatLnSpc="1">
            <a:prstTxWarp prst="textNoShape">
              <a:avLst/>
            </a:prstTxWarp>
          </a:bodyPr>
          <a:lstStyle>
            <a:lvl1pPr algn="l" defTabSz="931036">
              <a:defRPr sz="1200"/>
            </a:lvl1pPr>
          </a:lstStyle>
          <a:p>
            <a:pPr>
              <a:defRPr/>
            </a:pPr>
            <a:endParaRPr lang="en-US"/>
          </a:p>
        </p:txBody>
      </p:sp>
      <p:sp>
        <p:nvSpPr>
          <p:cNvPr id="118789" name="Rectangle 5"/>
          <p:cNvSpPr>
            <a:spLocks noGrp="1" noChangeArrowheads="1"/>
          </p:cNvSpPr>
          <p:nvPr>
            <p:ph type="sldNum" sz="quarter" idx="3"/>
          </p:nvPr>
        </p:nvSpPr>
        <p:spPr bwMode="auto">
          <a:xfrm>
            <a:off x="3913188" y="8804275"/>
            <a:ext cx="3011487" cy="457200"/>
          </a:xfrm>
          <a:prstGeom prst="rect">
            <a:avLst/>
          </a:prstGeom>
          <a:noFill/>
          <a:ln w="9525">
            <a:noFill/>
            <a:miter lim="800000"/>
            <a:headEnd/>
            <a:tailEnd/>
          </a:ln>
          <a:effectLst/>
        </p:spPr>
        <p:txBody>
          <a:bodyPr vert="horz" wrap="square" lIns="92988" tIns="46495" rIns="92988" bIns="46495" numCol="1" anchor="b" anchorCtr="0" compatLnSpc="1">
            <a:prstTxWarp prst="textNoShape">
              <a:avLst/>
            </a:prstTxWarp>
          </a:bodyPr>
          <a:lstStyle>
            <a:lvl1pPr algn="r" defTabSz="930230">
              <a:defRPr sz="1200"/>
            </a:lvl1pPr>
          </a:lstStyle>
          <a:p>
            <a:pPr>
              <a:defRPr/>
            </a:pPr>
            <a:fld id="{2D1B29FD-DD4C-4132-8F29-F24A0489630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lvl1pPr algn="l" defTabSz="912810">
              <a:defRPr sz="1200"/>
            </a:lvl1pPr>
          </a:lstStyle>
          <a:p>
            <a:pPr>
              <a:defRPr/>
            </a:pPr>
            <a:endParaRPr lang="en-US"/>
          </a:p>
        </p:txBody>
      </p:sp>
      <p:sp>
        <p:nvSpPr>
          <p:cNvPr id="476163" name="Rectangle 3"/>
          <p:cNvSpPr>
            <a:spLocks noGrp="1" noChangeArrowheads="1"/>
          </p:cNvSpPr>
          <p:nvPr>
            <p:ph type="dt" idx="1"/>
          </p:nvPr>
        </p:nvSpPr>
        <p:spPr bwMode="auto">
          <a:xfrm>
            <a:off x="3938588" y="0"/>
            <a:ext cx="3009900" cy="461963"/>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lvl1pPr algn="r" defTabSz="912810">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2138363" y="692150"/>
            <a:ext cx="2674937"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5" name="Rectangle 5"/>
          <p:cNvSpPr>
            <a:spLocks noGrp="1" noChangeArrowheads="1"/>
          </p:cNvSpPr>
          <p:nvPr>
            <p:ph type="body" sz="quarter" idx="3"/>
          </p:nvPr>
        </p:nvSpPr>
        <p:spPr bwMode="auto">
          <a:xfrm>
            <a:off x="695325" y="4387850"/>
            <a:ext cx="5559425" cy="4156075"/>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6166" name="Rectangle 6"/>
          <p:cNvSpPr>
            <a:spLocks noGrp="1" noChangeArrowheads="1"/>
          </p:cNvSpPr>
          <p:nvPr>
            <p:ph type="ftr" sz="quarter" idx="4"/>
          </p:nvPr>
        </p:nvSpPr>
        <p:spPr bwMode="auto">
          <a:xfrm>
            <a:off x="0" y="8774113"/>
            <a:ext cx="3009900" cy="460375"/>
          </a:xfrm>
          <a:prstGeom prst="rect">
            <a:avLst/>
          </a:prstGeom>
          <a:noFill/>
          <a:ln w="9525">
            <a:noFill/>
            <a:miter lim="800000"/>
            <a:headEnd/>
            <a:tailEnd/>
          </a:ln>
          <a:effectLst/>
        </p:spPr>
        <p:txBody>
          <a:bodyPr vert="horz" wrap="square" lIns="91389" tIns="45696" rIns="91389" bIns="45696" numCol="1" anchor="b" anchorCtr="0" compatLnSpc="1">
            <a:prstTxWarp prst="textNoShape">
              <a:avLst/>
            </a:prstTxWarp>
          </a:bodyPr>
          <a:lstStyle>
            <a:lvl1pPr algn="l" defTabSz="912810">
              <a:defRPr sz="1200"/>
            </a:lvl1pPr>
          </a:lstStyle>
          <a:p>
            <a:pPr>
              <a:defRPr/>
            </a:pPr>
            <a:endParaRPr lang="en-US"/>
          </a:p>
        </p:txBody>
      </p:sp>
      <p:sp>
        <p:nvSpPr>
          <p:cNvPr id="476167" name="Rectangle 7"/>
          <p:cNvSpPr>
            <a:spLocks noGrp="1" noChangeArrowheads="1"/>
          </p:cNvSpPr>
          <p:nvPr>
            <p:ph type="sldNum" sz="quarter" idx="5"/>
          </p:nvPr>
        </p:nvSpPr>
        <p:spPr bwMode="auto">
          <a:xfrm>
            <a:off x="3938588" y="8774113"/>
            <a:ext cx="3009900" cy="460375"/>
          </a:xfrm>
          <a:prstGeom prst="rect">
            <a:avLst/>
          </a:prstGeom>
          <a:noFill/>
          <a:ln w="9525">
            <a:noFill/>
            <a:miter lim="800000"/>
            <a:headEnd/>
            <a:tailEnd/>
          </a:ln>
          <a:effectLst/>
        </p:spPr>
        <p:txBody>
          <a:bodyPr vert="horz" wrap="square" lIns="91389" tIns="45696" rIns="91389" bIns="45696" numCol="1" anchor="b" anchorCtr="0" compatLnSpc="1">
            <a:prstTxWarp prst="textNoShape">
              <a:avLst/>
            </a:prstTxWarp>
          </a:bodyPr>
          <a:lstStyle>
            <a:lvl1pPr algn="r" defTabSz="912769">
              <a:defRPr sz="1200"/>
            </a:lvl1pPr>
          </a:lstStyle>
          <a:p>
            <a:pPr>
              <a:defRPr/>
            </a:pPr>
            <a:fld id="{0A9F4199-1EF6-48F1-8632-9514332A56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800">
                <a:solidFill>
                  <a:schemeClr val="tx1"/>
                </a:solidFill>
                <a:latin typeface="Times New Roman" panose="02020603050405020304" pitchFamily="18" charset="0"/>
              </a:defRPr>
            </a:lvl1pPr>
            <a:lvl2pPr marL="741363" indent="-284163" defTabSz="909638">
              <a:defRPr sz="800">
                <a:solidFill>
                  <a:schemeClr val="tx1"/>
                </a:solidFill>
                <a:latin typeface="Times New Roman" panose="02020603050405020304" pitchFamily="18" charset="0"/>
              </a:defRPr>
            </a:lvl2pPr>
            <a:lvl3pPr marL="1141413" indent="-227013" defTabSz="909638">
              <a:defRPr sz="800">
                <a:solidFill>
                  <a:schemeClr val="tx1"/>
                </a:solidFill>
                <a:latin typeface="Times New Roman" panose="02020603050405020304" pitchFamily="18" charset="0"/>
              </a:defRPr>
            </a:lvl3pPr>
            <a:lvl4pPr marL="1598613" indent="-227013" defTabSz="909638">
              <a:defRPr sz="800">
                <a:solidFill>
                  <a:schemeClr val="tx1"/>
                </a:solidFill>
                <a:latin typeface="Times New Roman" panose="02020603050405020304" pitchFamily="18" charset="0"/>
              </a:defRPr>
            </a:lvl4pPr>
            <a:lvl5pPr marL="2055813" indent="-227013" defTabSz="909638">
              <a:defRPr sz="800">
                <a:solidFill>
                  <a:schemeClr val="tx1"/>
                </a:solidFill>
                <a:latin typeface="Times New Roman" panose="02020603050405020304" pitchFamily="18" charset="0"/>
              </a:defRPr>
            </a:lvl5pPr>
            <a:lvl6pPr marL="2513013" indent="-227013" defTabSz="909638" eaLnBrk="0" fontAlgn="base" hangingPunct="0">
              <a:spcBef>
                <a:spcPct val="0"/>
              </a:spcBef>
              <a:spcAft>
                <a:spcPct val="0"/>
              </a:spcAft>
              <a:defRPr sz="800">
                <a:solidFill>
                  <a:schemeClr val="tx1"/>
                </a:solidFill>
                <a:latin typeface="Times New Roman" panose="02020603050405020304" pitchFamily="18" charset="0"/>
              </a:defRPr>
            </a:lvl6pPr>
            <a:lvl7pPr marL="2970213" indent="-227013" defTabSz="909638" eaLnBrk="0" fontAlgn="base" hangingPunct="0">
              <a:spcBef>
                <a:spcPct val="0"/>
              </a:spcBef>
              <a:spcAft>
                <a:spcPct val="0"/>
              </a:spcAft>
              <a:defRPr sz="800">
                <a:solidFill>
                  <a:schemeClr val="tx1"/>
                </a:solidFill>
                <a:latin typeface="Times New Roman" panose="02020603050405020304" pitchFamily="18" charset="0"/>
              </a:defRPr>
            </a:lvl7pPr>
            <a:lvl8pPr marL="3427413" indent="-227013" defTabSz="909638" eaLnBrk="0" fontAlgn="base" hangingPunct="0">
              <a:spcBef>
                <a:spcPct val="0"/>
              </a:spcBef>
              <a:spcAft>
                <a:spcPct val="0"/>
              </a:spcAft>
              <a:defRPr sz="800">
                <a:solidFill>
                  <a:schemeClr val="tx1"/>
                </a:solidFill>
                <a:latin typeface="Times New Roman" panose="02020603050405020304" pitchFamily="18" charset="0"/>
              </a:defRPr>
            </a:lvl8pPr>
            <a:lvl9pPr marL="3884613" indent="-227013" defTabSz="909638" eaLnBrk="0" fontAlgn="base" hangingPunct="0">
              <a:spcBef>
                <a:spcPct val="0"/>
              </a:spcBef>
              <a:spcAft>
                <a:spcPct val="0"/>
              </a:spcAft>
              <a:defRPr sz="800">
                <a:solidFill>
                  <a:schemeClr val="tx1"/>
                </a:solidFill>
                <a:latin typeface="Times New Roman" panose="02020603050405020304" pitchFamily="18" charset="0"/>
              </a:defRPr>
            </a:lvl9pPr>
          </a:lstStyle>
          <a:p>
            <a:fld id="{D7860699-8C1A-4442-AAC7-4225AAD9D607}" type="slidenum">
              <a:rPr lang="en-US" altLang="en-US" sz="1200" smtClean="0"/>
              <a:pPr/>
              <a:t>3</a:t>
            </a:fld>
            <a:endParaRPr lang="en-US" altLang="en-US" sz="120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800">
                <a:solidFill>
                  <a:schemeClr val="tx1"/>
                </a:solidFill>
                <a:latin typeface="Times New Roman" panose="02020603050405020304" pitchFamily="18" charset="0"/>
              </a:defRPr>
            </a:lvl1pPr>
            <a:lvl2pPr marL="741363" indent="-284163" defTabSz="909638">
              <a:defRPr sz="800">
                <a:solidFill>
                  <a:schemeClr val="tx1"/>
                </a:solidFill>
                <a:latin typeface="Times New Roman" panose="02020603050405020304" pitchFamily="18" charset="0"/>
              </a:defRPr>
            </a:lvl2pPr>
            <a:lvl3pPr marL="1141413" indent="-227013" defTabSz="909638">
              <a:defRPr sz="800">
                <a:solidFill>
                  <a:schemeClr val="tx1"/>
                </a:solidFill>
                <a:latin typeface="Times New Roman" panose="02020603050405020304" pitchFamily="18" charset="0"/>
              </a:defRPr>
            </a:lvl3pPr>
            <a:lvl4pPr marL="1598613" indent="-227013" defTabSz="909638">
              <a:defRPr sz="800">
                <a:solidFill>
                  <a:schemeClr val="tx1"/>
                </a:solidFill>
                <a:latin typeface="Times New Roman" panose="02020603050405020304" pitchFamily="18" charset="0"/>
              </a:defRPr>
            </a:lvl4pPr>
            <a:lvl5pPr marL="2055813" indent="-227013" defTabSz="909638">
              <a:defRPr sz="800">
                <a:solidFill>
                  <a:schemeClr val="tx1"/>
                </a:solidFill>
                <a:latin typeface="Times New Roman" panose="02020603050405020304" pitchFamily="18" charset="0"/>
              </a:defRPr>
            </a:lvl5pPr>
            <a:lvl6pPr marL="2513013" indent="-227013" defTabSz="909638" eaLnBrk="0" fontAlgn="base" hangingPunct="0">
              <a:spcBef>
                <a:spcPct val="0"/>
              </a:spcBef>
              <a:spcAft>
                <a:spcPct val="0"/>
              </a:spcAft>
              <a:defRPr sz="800">
                <a:solidFill>
                  <a:schemeClr val="tx1"/>
                </a:solidFill>
                <a:latin typeface="Times New Roman" panose="02020603050405020304" pitchFamily="18" charset="0"/>
              </a:defRPr>
            </a:lvl6pPr>
            <a:lvl7pPr marL="2970213" indent="-227013" defTabSz="909638" eaLnBrk="0" fontAlgn="base" hangingPunct="0">
              <a:spcBef>
                <a:spcPct val="0"/>
              </a:spcBef>
              <a:spcAft>
                <a:spcPct val="0"/>
              </a:spcAft>
              <a:defRPr sz="800">
                <a:solidFill>
                  <a:schemeClr val="tx1"/>
                </a:solidFill>
                <a:latin typeface="Times New Roman" panose="02020603050405020304" pitchFamily="18" charset="0"/>
              </a:defRPr>
            </a:lvl7pPr>
            <a:lvl8pPr marL="3427413" indent="-227013" defTabSz="909638" eaLnBrk="0" fontAlgn="base" hangingPunct="0">
              <a:spcBef>
                <a:spcPct val="0"/>
              </a:spcBef>
              <a:spcAft>
                <a:spcPct val="0"/>
              </a:spcAft>
              <a:defRPr sz="800">
                <a:solidFill>
                  <a:schemeClr val="tx1"/>
                </a:solidFill>
                <a:latin typeface="Times New Roman" panose="02020603050405020304" pitchFamily="18" charset="0"/>
              </a:defRPr>
            </a:lvl8pPr>
            <a:lvl9pPr marL="3884613" indent="-227013" defTabSz="909638" eaLnBrk="0" fontAlgn="base" hangingPunct="0">
              <a:spcBef>
                <a:spcPct val="0"/>
              </a:spcBef>
              <a:spcAft>
                <a:spcPct val="0"/>
              </a:spcAft>
              <a:defRPr sz="800">
                <a:solidFill>
                  <a:schemeClr val="tx1"/>
                </a:solidFill>
                <a:latin typeface="Times New Roman" panose="02020603050405020304" pitchFamily="18" charset="0"/>
              </a:defRPr>
            </a:lvl9pPr>
          </a:lstStyle>
          <a:p>
            <a:fld id="{E26BB6A7-CD3F-4D7F-848F-AA92A1BB534F}" type="slidenum">
              <a:rPr lang="en-US" altLang="en-US" sz="1200" smtClean="0"/>
              <a:pPr/>
              <a:t>5</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800">
                <a:solidFill>
                  <a:schemeClr val="tx1"/>
                </a:solidFill>
                <a:latin typeface="Times New Roman" panose="02020603050405020304" pitchFamily="18" charset="0"/>
              </a:defRPr>
            </a:lvl1pPr>
            <a:lvl2pPr marL="741363" indent="-284163" defTabSz="911225">
              <a:defRPr sz="800">
                <a:solidFill>
                  <a:schemeClr val="tx1"/>
                </a:solidFill>
                <a:latin typeface="Times New Roman" panose="02020603050405020304" pitchFamily="18" charset="0"/>
              </a:defRPr>
            </a:lvl2pPr>
            <a:lvl3pPr marL="1141413" indent="-227013" defTabSz="911225">
              <a:defRPr sz="800">
                <a:solidFill>
                  <a:schemeClr val="tx1"/>
                </a:solidFill>
                <a:latin typeface="Times New Roman" panose="02020603050405020304" pitchFamily="18" charset="0"/>
              </a:defRPr>
            </a:lvl3pPr>
            <a:lvl4pPr marL="1598613" indent="-227013" defTabSz="911225">
              <a:defRPr sz="800">
                <a:solidFill>
                  <a:schemeClr val="tx1"/>
                </a:solidFill>
                <a:latin typeface="Times New Roman" panose="02020603050405020304" pitchFamily="18" charset="0"/>
              </a:defRPr>
            </a:lvl4pPr>
            <a:lvl5pPr marL="2055813" indent="-227013" defTabSz="911225">
              <a:defRPr sz="800">
                <a:solidFill>
                  <a:schemeClr val="tx1"/>
                </a:solidFill>
                <a:latin typeface="Times New Roman" panose="02020603050405020304" pitchFamily="18" charset="0"/>
              </a:defRPr>
            </a:lvl5pPr>
            <a:lvl6pPr marL="2513013" indent="-227013" defTabSz="911225" eaLnBrk="0" fontAlgn="base" hangingPunct="0">
              <a:spcBef>
                <a:spcPct val="0"/>
              </a:spcBef>
              <a:spcAft>
                <a:spcPct val="0"/>
              </a:spcAft>
              <a:defRPr sz="800">
                <a:solidFill>
                  <a:schemeClr val="tx1"/>
                </a:solidFill>
                <a:latin typeface="Times New Roman" panose="02020603050405020304" pitchFamily="18" charset="0"/>
              </a:defRPr>
            </a:lvl6pPr>
            <a:lvl7pPr marL="2970213" indent="-227013" defTabSz="911225" eaLnBrk="0" fontAlgn="base" hangingPunct="0">
              <a:spcBef>
                <a:spcPct val="0"/>
              </a:spcBef>
              <a:spcAft>
                <a:spcPct val="0"/>
              </a:spcAft>
              <a:defRPr sz="800">
                <a:solidFill>
                  <a:schemeClr val="tx1"/>
                </a:solidFill>
                <a:latin typeface="Times New Roman" panose="02020603050405020304" pitchFamily="18" charset="0"/>
              </a:defRPr>
            </a:lvl7pPr>
            <a:lvl8pPr marL="3427413" indent="-227013" defTabSz="911225" eaLnBrk="0" fontAlgn="base" hangingPunct="0">
              <a:spcBef>
                <a:spcPct val="0"/>
              </a:spcBef>
              <a:spcAft>
                <a:spcPct val="0"/>
              </a:spcAft>
              <a:defRPr sz="800">
                <a:solidFill>
                  <a:schemeClr val="tx1"/>
                </a:solidFill>
                <a:latin typeface="Times New Roman" panose="02020603050405020304" pitchFamily="18" charset="0"/>
              </a:defRPr>
            </a:lvl8pPr>
            <a:lvl9pPr marL="3884613" indent="-227013" defTabSz="911225" eaLnBrk="0" fontAlgn="base" hangingPunct="0">
              <a:spcBef>
                <a:spcPct val="0"/>
              </a:spcBef>
              <a:spcAft>
                <a:spcPct val="0"/>
              </a:spcAft>
              <a:defRPr sz="800">
                <a:solidFill>
                  <a:schemeClr val="tx1"/>
                </a:solidFill>
                <a:latin typeface="Times New Roman" panose="02020603050405020304" pitchFamily="18" charset="0"/>
              </a:defRPr>
            </a:lvl9pPr>
          </a:lstStyle>
          <a:p>
            <a:fld id="{F5834216-E231-436C-9DBD-53D1708F148B}" type="slidenum">
              <a:rPr lang="en-US" altLang="en-US" sz="1200" smtClean="0"/>
              <a:pPr/>
              <a:t>16</a:t>
            </a:fld>
            <a:endParaRPr lang="en-US"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800">
                <a:solidFill>
                  <a:schemeClr val="tx1"/>
                </a:solidFill>
                <a:latin typeface="Times New Roman" panose="02020603050405020304" pitchFamily="18" charset="0"/>
              </a:defRPr>
            </a:lvl1pPr>
            <a:lvl2pPr marL="741363" indent="-284163" defTabSz="909638">
              <a:defRPr sz="800">
                <a:solidFill>
                  <a:schemeClr val="tx1"/>
                </a:solidFill>
                <a:latin typeface="Times New Roman" panose="02020603050405020304" pitchFamily="18" charset="0"/>
              </a:defRPr>
            </a:lvl2pPr>
            <a:lvl3pPr marL="1141413" indent="-227013" defTabSz="909638">
              <a:defRPr sz="800">
                <a:solidFill>
                  <a:schemeClr val="tx1"/>
                </a:solidFill>
                <a:latin typeface="Times New Roman" panose="02020603050405020304" pitchFamily="18" charset="0"/>
              </a:defRPr>
            </a:lvl3pPr>
            <a:lvl4pPr marL="1598613" indent="-227013" defTabSz="909638">
              <a:defRPr sz="800">
                <a:solidFill>
                  <a:schemeClr val="tx1"/>
                </a:solidFill>
                <a:latin typeface="Times New Roman" panose="02020603050405020304" pitchFamily="18" charset="0"/>
              </a:defRPr>
            </a:lvl4pPr>
            <a:lvl5pPr marL="2055813" indent="-227013" defTabSz="909638">
              <a:defRPr sz="800">
                <a:solidFill>
                  <a:schemeClr val="tx1"/>
                </a:solidFill>
                <a:latin typeface="Times New Roman" panose="02020603050405020304" pitchFamily="18" charset="0"/>
              </a:defRPr>
            </a:lvl5pPr>
            <a:lvl6pPr marL="2513013" indent="-227013" defTabSz="909638" eaLnBrk="0" fontAlgn="base" hangingPunct="0">
              <a:spcBef>
                <a:spcPct val="0"/>
              </a:spcBef>
              <a:spcAft>
                <a:spcPct val="0"/>
              </a:spcAft>
              <a:defRPr sz="800">
                <a:solidFill>
                  <a:schemeClr val="tx1"/>
                </a:solidFill>
                <a:latin typeface="Times New Roman" panose="02020603050405020304" pitchFamily="18" charset="0"/>
              </a:defRPr>
            </a:lvl6pPr>
            <a:lvl7pPr marL="2970213" indent="-227013" defTabSz="909638" eaLnBrk="0" fontAlgn="base" hangingPunct="0">
              <a:spcBef>
                <a:spcPct val="0"/>
              </a:spcBef>
              <a:spcAft>
                <a:spcPct val="0"/>
              </a:spcAft>
              <a:defRPr sz="800">
                <a:solidFill>
                  <a:schemeClr val="tx1"/>
                </a:solidFill>
                <a:latin typeface="Times New Roman" panose="02020603050405020304" pitchFamily="18" charset="0"/>
              </a:defRPr>
            </a:lvl7pPr>
            <a:lvl8pPr marL="3427413" indent="-227013" defTabSz="909638" eaLnBrk="0" fontAlgn="base" hangingPunct="0">
              <a:spcBef>
                <a:spcPct val="0"/>
              </a:spcBef>
              <a:spcAft>
                <a:spcPct val="0"/>
              </a:spcAft>
              <a:defRPr sz="800">
                <a:solidFill>
                  <a:schemeClr val="tx1"/>
                </a:solidFill>
                <a:latin typeface="Times New Roman" panose="02020603050405020304" pitchFamily="18" charset="0"/>
              </a:defRPr>
            </a:lvl8pPr>
            <a:lvl9pPr marL="3884613" indent="-227013" defTabSz="909638" eaLnBrk="0" fontAlgn="base" hangingPunct="0">
              <a:spcBef>
                <a:spcPct val="0"/>
              </a:spcBef>
              <a:spcAft>
                <a:spcPct val="0"/>
              </a:spcAft>
              <a:defRPr sz="800">
                <a:solidFill>
                  <a:schemeClr val="tx1"/>
                </a:solidFill>
                <a:latin typeface="Times New Roman" panose="02020603050405020304" pitchFamily="18" charset="0"/>
              </a:defRPr>
            </a:lvl9pPr>
          </a:lstStyle>
          <a:p>
            <a:fld id="{2CCBDB91-9160-4B94-AE33-D1704A6C3E8E}" type="slidenum">
              <a:rPr lang="en-US" altLang="en-US" sz="1200" smtClean="0"/>
              <a:pPr/>
              <a:t>19</a:t>
            </a:fld>
            <a:endParaRPr lang="en-US" altLang="en-US" sz="12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800">
                <a:solidFill>
                  <a:schemeClr val="tx1"/>
                </a:solidFill>
                <a:latin typeface="Times New Roman" panose="02020603050405020304" pitchFamily="18" charset="0"/>
              </a:defRPr>
            </a:lvl1pPr>
            <a:lvl2pPr marL="741363" indent="-284163" defTabSz="909638">
              <a:defRPr sz="800">
                <a:solidFill>
                  <a:schemeClr val="tx1"/>
                </a:solidFill>
                <a:latin typeface="Times New Roman" panose="02020603050405020304" pitchFamily="18" charset="0"/>
              </a:defRPr>
            </a:lvl2pPr>
            <a:lvl3pPr marL="1141413" indent="-227013" defTabSz="909638">
              <a:defRPr sz="800">
                <a:solidFill>
                  <a:schemeClr val="tx1"/>
                </a:solidFill>
                <a:latin typeface="Times New Roman" panose="02020603050405020304" pitchFamily="18" charset="0"/>
              </a:defRPr>
            </a:lvl3pPr>
            <a:lvl4pPr marL="1598613" indent="-227013" defTabSz="909638">
              <a:defRPr sz="800">
                <a:solidFill>
                  <a:schemeClr val="tx1"/>
                </a:solidFill>
                <a:latin typeface="Times New Roman" panose="02020603050405020304" pitchFamily="18" charset="0"/>
              </a:defRPr>
            </a:lvl4pPr>
            <a:lvl5pPr marL="2055813" indent="-227013" defTabSz="909638">
              <a:defRPr sz="800">
                <a:solidFill>
                  <a:schemeClr val="tx1"/>
                </a:solidFill>
                <a:latin typeface="Times New Roman" panose="02020603050405020304" pitchFamily="18" charset="0"/>
              </a:defRPr>
            </a:lvl5pPr>
            <a:lvl6pPr marL="2513013" indent="-227013" defTabSz="909638" eaLnBrk="0" fontAlgn="base" hangingPunct="0">
              <a:spcBef>
                <a:spcPct val="0"/>
              </a:spcBef>
              <a:spcAft>
                <a:spcPct val="0"/>
              </a:spcAft>
              <a:defRPr sz="800">
                <a:solidFill>
                  <a:schemeClr val="tx1"/>
                </a:solidFill>
                <a:latin typeface="Times New Roman" panose="02020603050405020304" pitchFamily="18" charset="0"/>
              </a:defRPr>
            </a:lvl6pPr>
            <a:lvl7pPr marL="2970213" indent="-227013" defTabSz="909638" eaLnBrk="0" fontAlgn="base" hangingPunct="0">
              <a:spcBef>
                <a:spcPct val="0"/>
              </a:spcBef>
              <a:spcAft>
                <a:spcPct val="0"/>
              </a:spcAft>
              <a:defRPr sz="800">
                <a:solidFill>
                  <a:schemeClr val="tx1"/>
                </a:solidFill>
                <a:latin typeface="Times New Roman" panose="02020603050405020304" pitchFamily="18" charset="0"/>
              </a:defRPr>
            </a:lvl7pPr>
            <a:lvl8pPr marL="3427413" indent="-227013" defTabSz="909638" eaLnBrk="0" fontAlgn="base" hangingPunct="0">
              <a:spcBef>
                <a:spcPct val="0"/>
              </a:spcBef>
              <a:spcAft>
                <a:spcPct val="0"/>
              </a:spcAft>
              <a:defRPr sz="800">
                <a:solidFill>
                  <a:schemeClr val="tx1"/>
                </a:solidFill>
                <a:latin typeface="Times New Roman" panose="02020603050405020304" pitchFamily="18" charset="0"/>
              </a:defRPr>
            </a:lvl8pPr>
            <a:lvl9pPr marL="3884613" indent="-227013" defTabSz="909638" eaLnBrk="0" fontAlgn="base" hangingPunct="0">
              <a:spcBef>
                <a:spcPct val="0"/>
              </a:spcBef>
              <a:spcAft>
                <a:spcPct val="0"/>
              </a:spcAft>
              <a:defRPr sz="800">
                <a:solidFill>
                  <a:schemeClr val="tx1"/>
                </a:solidFill>
                <a:latin typeface="Times New Roman" panose="02020603050405020304" pitchFamily="18" charset="0"/>
              </a:defRPr>
            </a:lvl9pPr>
          </a:lstStyle>
          <a:p>
            <a:fld id="{1DFC0CBA-4400-4385-8BB1-CB229936A985}" type="slidenum">
              <a:rPr lang="en-US" altLang="en-US" sz="1200" smtClean="0"/>
              <a:pPr/>
              <a:t>72</a:t>
            </a:fld>
            <a:endParaRPr lang="en-US"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800">
                <a:solidFill>
                  <a:schemeClr val="tx1"/>
                </a:solidFill>
                <a:latin typeface="Times New Roman" panose="02020603050405020304" pitchFamily="18" charset="0"/>
              </a:defRPr>
            </a:lvl1pPr>
            <a:lvl2pPr marL="741363" indent="-284163" defTabSz="911225">
              <a:defRPr sz="800">
                <a:solidFill>
                  <a:schemeClr val="tx1"/>
                </a:solidFill>
                <a:latin typeface="Times New Roman" panose="02020603050405020304" pitchFamily="18" charset="0"/>
              </a:defRPr>
            </a:lvl2pPr>
            <a:lvl3pPr marL="1141413" indent="-227013" defTabSz="911225">
              <a:defRPr sz="800">
                <a:solidFill>
                  <a:schemeClr val="tx1"/>
                </a:solidFill>
                <a:latin typeface="Times New Roman" panose="02020603050405020304" pitchFamily="18" charset="0"/>
              </a:defRPr>
            </a:lvl3pPr>
            <a:lvl4pPr marL="1598613" indent="-227013" defTabSz="911225">
              <a:defRPr sz="800">
                <a:solidFill>
                  <a:schemeClr val="tx1"/>
                </a:solidFill>
                <a:latin typeface="Times New Roman" panose="02020603050405020304" pitchFamily="18" charset="0"/>
              </a:defRPr>
            </a:lvl4pPr>
            <a:lvl5pPr marL="2055813" indent="-227013" defTabSz="911225">
              <a:defRPr sz="800">
                <a:solidFill>
                  <a:schemeClr val="tx1"/>
                </a:solidFill>
                <a:latin typeface="Times New Roman" panose="02020603050405020304" pitchFamily="18" charset="0"/>
              </a:defRPr>
            </a:lvl5pPr>
            <a:lvl6pPr marL="2513013" indent="-227013" defTabSz="911225" eaLnBrk="0" fontAlgn="base" hangingPunct="0">
              <a:spcBef>
                <a:spcPct val="0"/>
              </a:spcBef>
              <a:spcAft>
                <a:spcPct val="0"/>
              </a:spcAft>
              <a:defRPr sz="800">
                <a:solidFill>
                  <a:schemeClr val="tx1"/>
                </a:solidFill>
                <a:latin typeface="Times New Roman" panose="02020603050405020304" pitchFamily="18" charset="0"/>
              </a:defRPr>
            </a:lvl6pPr>
            <a:lvl7pPr marL="2970213" indent="-227013" defTabSz="911225" eaLnBrk="0" fontAlgn="base" hangingPunct="0">
              <a:spcBef>
                <a:spcPct val="0"/>
              </a:spcBef>
              <a:spcAft>
                <a:spcPct val="0"/>
              </a:spcAft>
              <a:defRPr sz="800">
                <a:solidFill>
                  <a:schemeClr val="tx1"/>
                </a:solidFill>
                <a:latin typeface="Times New Roman" panose="02020603050405020304" pitchFamily="18" charset="0"/>
              </a:defRPr>
            </a:lvl7pPr>
            <a:lvl8pPr marL="3427413" indent="-227013" defTabSz="911225" eaLnBrk="0" fontAlgn="base" hangingPunct="0">
              <a:spcBef>
                <a:spcPct val="0"/>
              </a:spcBef>
              <a:spcAft>
                <a:spcPct val="0"/>
              </a:spcAft>
              <a:defRPr sz="800">
                <a:solidFill>
                  <a:schemeClr val="tx1"/>
                </a:solidFill>
                <a:latin typeface="Times New Roman" panose="02020603050405020304" pitchFamily="18" charset="0"/>
              </a:defRPr>
            </a:lvl8pPr>
            <a:lvl9pPr marL="3884613" indent="-227013" defTabSz="911225" eaLnBrk="0" fontAlgn="base" hangingPunct="0">
              <a:spcBef>
                <a:spcPct val="0"/>
              </a:spcBef>
              <a:spcAft>
                <a:spcPct val="0"/>
              </a:spcAft>
              <a:defRPr sz="800">
                <a:solidFill>
                  <a:schemeClr val="tx1"/>
                </a:solidFill>
                <a:latin typeface="Times New Roman" panose="02020603050405020304" pitchFamily="18" charset="0"/>
              </a:defRPr>
            </a:lvl9pPr>
          </a:lstStyle>
          <a:p>
            <a:fld id="{920B35F0-94D5-4BE1-BBAE-39F189399EAE}" type="slidenum">
              <a:rPr lang="en-US" altLang="en-US" sz="1200" smtClean="0"/>
              <a:pPr/>
              <a:t>103</a:t>
            </a:fld>
            <a:endParaRPr lang="en-US"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613" y="3124200"/>
            <a:ext cx="6607175" cy="21558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165225" y="5699125"/>
            <a:ext cx="5441950" cy="25717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37987878"/>
      </p:ext>
    </p:extLst>
  </p:cSld>
  <p:clrMapOvr>
    <a:masterClrMapping/>
  </p:clrMapOvr>
  <p:transition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938" y="2346325"/>
            <a:ext cx="6994525" cy="6638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6112186"/>
      </p:ext>
    </p:extLst>
  </p:cSld>
  <p:clrMapOvr>
    <a:masterClrMapping/>
  </p:clrMapOvr>
  <p:transition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25"/>
            <a:ext cx="1747838" cy="8582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938" y="403225"/>
            <a:ext cx="5094287" cy="8582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1607797"/>
      </p:ext>
    </p:extLst>
  </p:cSld>
  <p:clrMapOvr>
    <a:masterClrMapping/>
  </p:clrMapOvr>
  <p:transition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8938" y="403225"/>
            <a:ext cx="6994525" cy="8582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902058"/>
      </p:ext>
    </p:extLst>
  </p:cSld>
  <p:clrMapOvr>
    <a:masterClrMapping/>
  </p:clrMapOvr>
  <p:transition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88938" y="2346325"/>
            <a:ext cx="3421062" cy="6638925"/>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3962400" y="2346325"/>
            <a:ext cx="3421063" cy="66389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0343796"/>
      </p:ext>
    </p:extLst>
  </p:cSld>
  <p:clrMapOvr>
    <a:masterClrMapping/>
  </p:clrMapOvr>
  <p:transition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8938" y="2346325"/>
            <a:ext cx="3421062" cy="66389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962400" y="2346325"/>
            <a:ext cx="3421063" cy="66389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0585924"/>
      </p:ext>
    </p:extLst>
  </p:cSld>
  <p:clrMapOvr>
    <a:masterClrMapping/>
  </p:clrMapOvr>
  <p:transition advTm="3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8938" y="2346325"/>
            <a:ext cx="3421062" cy="32432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8938" y="5741988"/>
            <a:ext cx="3421062" cy="32432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962400" y="2346325"/>
            <a:ext cx="3421063" cy="66389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224272"/>
      </p:ext>
    </p:extLst>
  </p:cSld>
  <p:clrMapOvr>
    <a:masterClrMapping/>
  </p:clrMapOvr>
  <p:transition advTm="300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614" y="3124202"/>
            <a:ext cx="6607175" cy="21558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165225" y="5699125"/>
            <a:ext cx="5441950" cy="2571750"/>
          </a:xfrm>
          <a:prstGeom prst="rect">
            <a:avLst/>
          </a:prstGeom>
        </p:spPr>
        <p:txBody>
          <a:bodyPr/>
          <a:lstStyle>
            <a:lvl1pPr marL="0" indent="0" algn="ctr">
              <a:buNone/>
              <a:defRPr/>
            </a:lvl1pPr>
            <a:lvl2pPr marL="198721" indent="0" algn="ctr">
              <a:buNone/>
              <a:defRPr/>
            </a:lvl2pPr>
            <a:lvl3pPr marL="397442" indent="0" algn="ctr">
              <a:buNone/>
              <a:defRPr/>
            </a:lvl3pPr>
            <a:lvl4pPr marL="596163" indent="0" algn="ctr">
              <a:buNone/>
              <a:defRPr/>
            </a:lvl4pPr>
            <a:lvl5pPr marL="794883" indent="0" algn="ctr">
              <a:buNone/>
              <a:defRPr/>
            </a:lvl5pPr>
            <a:lvl6pPr marL="993604" indent="0" algn="ctr">
              <a:buNone/>
              <a:defRPr/>
            </a:lvl6pPr>
            <a:lvl7pPr marL="1192325" indent="0" algn="ctr">
              <a:buNone/>
              <a:defRPr/>
            </a:lvl7pPr>
            <a:lvl8pPr marL="1391046" indent="0" algn="ctr">
              <a:buNone/>
              <a:defRPr/>
            </a:lvl8pPr>
            <a:lvl9pPr marL="158976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02722421"/>
      </p:ext>
    </p:extLst>
  </p:cSld>
  <p:clrMapOvr>
    <a:masterClrMapping/>
  </p:clrMapOvr>
  <p:transition advTm="300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939" y="2346325"/>
            <a:ext cx="6994525" cy="66389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8106187"/>
      </p:ext>
    </p:extLst>
  </p:cSld>
  <p:clrMapOvr>
    <a:masterClrMapping/>
  </p:clrMapOvr>
  <p:transition advTm="300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64" y="6462713"/>
            <a:ext cx="6605587" cy="1998662"/>
          </a:xfrm>
          <a:prstGeom prst="rect">
            <a:avLst/>
          </a:prstGeom>
        </p:spPr>
        <p:txBody>
          <a:bodyPr anchor="t"/>
          <a:lstStyle>
            <a:lvl1pPr algn="l">
              <a:defRPr sz="1738" b="1" cap="all"/>
            </a:lvl1pPr>
          </a:lstStyle>
          <a:p>
            <a:r>
              <a:rPr lang="en-US" smtClean="0"/>
              <a:t>Click to edit Master title style</a:t>
            </a:r>
            <a:endParaRPr lang="en-US"/>
          </a:p>
        </p:txBody>
      </p:sp>
      <p:sp>
        <p:nvSpPr>
          <p:cNvPr id="3" name="Text Placeholder 2"/>
          <p:cNvSpPr>
            <a:spLocks noGrp="1"/>
          </p:cNvSpPr>
          <p:nvPr>
            <p:ph type="body" idx="1"/>
          </p:nvPr>
        </p:nvSpPr>
        <p:spPr>
          <a:xfrm>
            <a:off x="614364" y="4262438"/>
            <a:ext cx="6605587" cy="2200276"/>
          </a:xfrm>
          <a:prstGeom prst="rect">
            <a:avLst/>
          </a:prstGeom>
        </p:spPr>
        <p:txBody>
          <a:bodyPr anchor="b"/>
          <a:lstStyle>
            <a:lvl1pPr marL="0" indent="0">
              <a:buNone/>
              <a:defRPr sz="870"/>
            </a:lvl1pPr>
            <a:lvl2pPr marL="198721" indent="0">
              <a:buNone/>
              <a:defRPr sz="782"/>
            </a:lvl2pPr>
            <a:lvl3pPr marL="397442" indent="0">
              <a:buNone/>
              <a:defRPr sz="696"/>
            </a:lvl3pPr>
            <a:lvl4pPr marL="596163" indent="0">
              <a:buNone/>
              <a:defRPr sz="609"/>
            </a:lvl4pPr>
            <a:lvl5pPr marL="794883" indent="0">
              <a:buNone/>
              <a:defRPr sz="609"/>
            </a:lvl5pPr>
            <a:lvl6pPr marL="993604" indent="0">
              <a:buNone/>
              <a:defRPr sz="609"/>
            </a:lvl6pPr>
            <a:lvl7pPr marL="1192325" indent="0">
              <a:buNone/>
              <a:defRPr sz="609"/>
            </a:lvl7pPr>
            <a:lvl8pPr marL="1391046" indent="0">
              <a:buNone/>
              <a:defRPr sz="609"/>
            </a:lvl8pPr>
            <a:lvl9pPr marL="1589767" indent="0">
              <a:buNone/>
              <a:defRPr sz="609"/>
            </a:lvl9pPr>
          </a:lstStyle>
          <a:p>
            <a:pPr lvl="0"/>
            <a:r>
              <a:rPr lang="en-US" smtClean="0"/>
              <a:t>Click to edit Master text styles</a:t>
            </a:r>
          </a:p>
        </p:txBody>
      </p:sp>
    </p:spTree>
    <p:extLst>
      <p:ext uri="{BB962C8B-B14F-4D97-AF65-F5344CB8AC3E}">
        <p14:creationId xmlns:p14="http://schemas.microsoft.com/office/powerpoint/2010/main" val="1224026641"/>
      </p:ext>
    </p:extLst>
  </p:cSld>
  <p:clrMapOvr>
    <a:masterClrMapping/>
  </p:clrMapOvr>
  <p:transition advTm="300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8938" y="2346325"/>
            <a:ext cx="3421062" cy="6638925"/>
          </a:xfrm>
          <a:prstGeom prst="rect">
            <a:avLst/>
          </a:prstGeom>
        </p:spPr>
        <p:txBody>
          <a:bodyPr/>
          <a:lstStyle>
            <a:lvl1pPr>
              <a:defRPr sz="1217"/>
            </a:lvl1pPr>
            <a:lvl2pPr>
              <a:defRPr sz="1043"/>
            </a:lvl2pPr>
            <a:lvl3pPr>
              <a:defRPr sz="870"/>
            </a:lvl3pPr>
            <a:lvl4pPr>
              <a:defRPr sz="782"/>
            </a:lvl4pPr>
            <a:lvl5pPr>
              <a:defRPr sz="782"/>
            </a:lvl5pPr>
            <a:lvl6pPr>
              <a:defRPr sz="782"/>
            </a:lvl6pPr>
            <a:lvl7pPr>
              <a:defRPr sz="782"/>
            </a:lvl7pPr>
            <a:lvl8pPr>
              <a:defRPr sz="782"/>
            </a:lvl8pPr>
            <a:lvl9pPr>
              <a:defRPr sz="78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62401" y="2346325"/>
            <a:ext cx="3421063" cy="6638925"/>
          </a:xfrm>
          <a:prstGeom prst="rect">
            <a:avLst/>
          </a:prstGeom>
        </p:spPr>
        <p:txBody>
          <a:bodyPr/>
          <a:lstStyle>
            <a:lvl1pPr>
              <a:defRPr sz="1217"/>
            </a:lvl1pPr>
            <a:lvl2pPr>
              <a:defRPr sz="1043"/>
            </a:lvl2pPr>
            <a:lvl3pPr>
              <a:defRPr sz="870"/>
            </a:lvl3pPr>
            <a:lvl4pPr>
              <a:defRPr sz="782"/>
            </a:lvl4pPr>
            <a:lvl5pPr>
              <a:defRPr sz="782"/>
            </a:lvl5pPr>
            <a:lvl6pPr>
              <a:defRPr sz="782"/>
            </a:lvl6pPr>
            <a:lvl7pPr>
              <a:defRPr sz="782"/>
            </a:lvl7pPr>
            <a:lvl8pPr>
              <a:defRPr sz="782"/>
            </a:lvl8pPr>
            <a:lvl9pPr>
              <a:defRPr sz="78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38891"/>
      </p:ext>
    </p:extLst>
  </p:cSld>
  <p:clrMapOvr>
    <a:masterClrMapping/>
  </p:clrMapOvr>
  <p:transition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938" y="2346325"/>
            <a:ext cx="6994525" cy="66389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1520743"/>
      </p:ext>
    </p:extLst>
  </p:cSld>
  <p:clrMapOvr>
    <a:masterClrMapping/>
  </p:clrMapOvr>
  <p:transition advTm="300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938" y="2251076"/>
            <a:ext cx="3433762" cy="938213"/>
          </a:xfrm>
          <a:prstGeom prst="rect">
            <a:avLst/>
          </a:prstGeom>
        </p:spPr>
        <p:txBody>
          <a:bodyPr anchor="b"/>
          <a:lstStyle>
            <a:lvl1pPr marL="0" indent="0">
              <a:buNone/>
              <a:defRPr sz="1043" b="1"/>
            </a:lvl1pPr>
            <a:lvl2pPr marL="198721" indent="0">
              <a:buNone/>
              <a:defRPr sz="870" b="1"/>
            </a:lvl2pPr>
            <a:lvl3pPr marL="397442" indent="0">
              <a:buNone/>
              <a:defRPr sz="782" b="1"/>
            </a:lvl3pPr>
            <a:lvl4pPr marL="596163" indent="0">
              <a:buNone/>
              <a:defRPr sz="696" b="1"/>
            </a:lvl4pPr>
            <a:lvl5pPr marL="794883" indent="0">
              <a:buNone/>
              <a:defRPr sz="696" b="1"/>
            </a:lvl5pPr>
            <a:lvl6pPr marL="993604" indent="0">
              <a:buNone/>
              <a:defRPr sz="696" b="1"/>
            </a:lvl6pPr>
            <a:lvl7pPr marL="1192325" indent="0">
              <a:buNone/>
              <a:defRPr sz="696" b="1"/>
            </a:lvl7pPr>
            <a:lvl8pPr marL="1391046" indent="0">
              <a:buNone/>
              <a:defRPr sz="696" b="1"/>
            </a:lvl8pPr>
            <a:lvl9pPr marL="1589767" indent="0">
              <a:buNone/>
              <a:defRPr sz="696" b="1"/>
            </a:lvl9pPr>
          </a:lstStyle>
          <a:p>
            <a:pPr lvl="0"/>
            <a:r>
              <a:rPr lang="en-US" smtClean="0"/>
              <a:t>Click to edit Master text styles</a:t>
            </a:r>
          </a:p>
        </p:txBody>
      </p:sp>
      <p:sp>
        <p:nvSpPr>
          <p:cNvPr id="4" name="Content Placeholder 3"/>
          <p:cNvSpPr>
            <a:spLocks noGrp="1"/>
          </p:cNvSpPr>
          <p:nvPr>
            <p:ph sz="half" idx="2"/>
          </p:nvPr>
        </p:nvSpPr>
        <p:spPr>
          <a:xfrm>
            <a:off x="388938" y="3189288"/>
            <a:ext cx="3433762" cy="5795962"/>
          </a:xfrm>
          <a:prstGeom prst="rect">
            <a:avLst/>
          </a:prstGeom>
        </p:spPr>
        <p:txBody>
          <a:bodyPr/>
          <a:lstStyle>
            <a:lvl1pPr>
              <a:defRPr sz="1043"/>
            </a:lvl1pPr>
            <a:lvl2pPr>
              <a:defRPr sz="870"/>
            </a:lvl2pPr>
            <a:lvl3pPr>
              <a:defRPr sz="782"/>
            </a:lvl3pPr>
            <a:lvl4pPr>
              <a:defRPr sz="696"/>
            </a:lvl4pPr>
            <a:lvl5pPr>
              <a:defRPr sz="696"/>
            </a:lvl5pPr>
            <a:lvl6pPr>
              <a:defRPr sz="696"/>
            </a:lvl6pPr>
            <a:lvl7pPr>
              <a:defRPr sz="696"/>
            </a:lvl7pPr>
            <a:lvl8pPr>
              <a:defRPr sz="696"/>
            </a:lvl8pPr>
            <a:lvl9pPr>
              <a:defRPr sz="6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113" y="2251076"/>
            <a:ext cx="3435350" cy="938213"/>
          </a:xfrm>
          <a:prstGeom prst="rect">
            <a:avLst/>
          </a:prstGeom>
        </p:spPr>
        <p:txBody>
          <a:bodyPr anchor="b"/>
          <a:lstStyle>
            <a:lvl1pPr marL="0" indent="0">
              <a:buNone/>
              <a:defRPr sz="1043" b="1"/>
            </a:lvl1pPr>
            <a:lvl2pPr marL="198721" indent="0">
              <a:buNone/>
              <a:defRPr sz="870" b="1"/>
            </a:lvl2pPr>
            <a:lvl3pPr marL="397442" indent="0">
              <a:buNone/>
              <a:defRPr sz="782" b="1"/>
            </a:lvl3pPr>
            <a:lvl4pPr marL="596163" indent="0">
              <a:buNone/>
              <a:defRPr sz="696" b="1"/>
            </a:lvl4pPr>
            <a:lvl5pPr marL="794883" indent="0">
              <a:buNone/>
              <a:defRPr sz="696" b="1"/>
            </a:lvl5pPr>
            <a:lvl6pPr marL="993604" indent="0">
              <a:buNone/>
              <a:defRPr sz="696" b="1"/>
            </a:lvl6pPr>
            <a:lvl7pPr marL="1192325" indent="0">
              <a:buNone/>
              <a:defRPr sz="696" b="1"/>
            </a:lvl7pPr>
            <a:lvl8pPr marL="1391046" indent="0">
              <a:buNone/>
              <a:defRPr sz="696" b="1"/>
            </a:lvl8pPr>
            <a:lvl9pPr marL="1589767" indent="0">
              <a:buNone/>
              <a:defRPr sz="696" b="1"/>
            </a:lvl9pPr>
          </a:lstStyle>
          <a:p>
            <a:pPr lvl="0"/>
            <a:r>
              <a:rPr lang="en-US" smtClean="0"/>
              <a:t>Click to edit Master text styles</a:t>
            </a:r>
          </a:p>
        </p:txBody>
      </p:sp>
      <p:sp>
        <p:nvSpPr>
          <p:cNvPr id="6" name="Content Placeholder 5"/>
          <p:cNvSpPr>
            <a:spLocks noGrp="1"/>
          </p:cNvSpPr>
          <p:nvPr>
            <p:ph sz="quarter" idx="4"/>
          </p:nvPr>
        </p:nvSpPr>
        <p:spPr>
          <a:xfrm>
            <a:off x="3948113" y="3189288"/>
            <a:ext cx="3435350" cy="5795962"/>
          </a:xfrm>
          <a:prstGeom prst="rect">
            <a:avLst/>
          </a:prstGeom>
        </p:spPr>
        <p:txBody>
          <a:bodyPr/>
          <a:lstStyle>
            <a:lvl1pPr>
              <a:defRPr sz="1043"/>
            </a:lvl1pPr>
            <a:lvl2pPr>
              <a:defRPr sz="870"/>
            </a:lvl2pPr>
            <a:lvl3pPr>
              <a:defRPr sz="782"/>
            </a:lvl3pPr>
            <a:lvl4pPr>
              <a:defRPr sz="696"/>
            </a:lvl4pPr>
            <a:lvl5pPr>
              <a:defRPr sz="696"/>
            </a:lvl5pPr>
            <a:lvl6pPr>
              <a:defRPr sz="696"/>
            </a:lvl6pPr>
            <a:lvl7pPr>
              <a:defRPr sz="696"/>
            </a:lvl7pPr>
            <a:lvl8pPr>
              <a:defRPr sz="696"/>
            </a:lvl8pPr>
            <a:lvl9pPr>
              <a:defRPr sz="6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3415533"/>
      </p:ext>
    </p:extLst>
  </p:cSld>
  <p:clrMapOvr>
    <a:masterClrMapping/>
  </p:clrMapOvr>
  <p:transition advTm="300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2111827"/>
      </p:ext>
    </p:extLst>
  </p:cSld>
  <p:clrMapOvr>
    <a:masterClrMapping/>
  </p:clrMapOvr>
  <p:transition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205377"/>
      </p:ext>
    </p:extLst>
  </p:cSld>
  <p:clrMapOvr>
    <a:masterClrMapping/>
  </p:clrMapOvr>
  <p:transition advTm="300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52"/>
            <a:ext cx="2557462" cy="1704975"/>
          </a:xfrm>
          <a:prstGeom prst="rect">
            <a:avLst/>
          </a:prstGeom>
        </p:spPr>
        <p:txBody>
          <a:bodyPr anchor="b"/>
          <a:lstStyle>
            <a:lvl1pPr algn="l">
              <a:defRPr sz="870" b="1"/>
            </a:lvl1pPr>
          </a:lstStyle>
          <a:p>
            <a:r>
              <a:rPr lang="en-US" smtClean="0"/>
              <a:t>Click to edit Master title style</a:t>
            </a:r>
            <a:endParaRPr lang="en-US"/>
          </a:p>
        </p:txBody>
      </p:sp>
      <p:sp>
        <p:nvSpPr>
          <p:cNvPr id="3" name="Content Placeholder 2"/>
          <p:cNvSpPr>
            <a:spLocks noGrp="1"/>
          </p:cNvSpPr>
          <p:nvPr>
            <p:ph idx="1"/>
          </p:nvPr>
        </p:nvSpPr>
        <p:spPr>
          <a:xfrm>
            <a:off x="3038476" y="400052"/>
            <a:ext cx="4344988" cy="8585199"/>
          </a:xfrm>
          <a:prstGeom prst="rect">
            <a:avLst/>
          </a:prstGeom>
        </p:spPr>
        <p:txBody>
          <a:bodyPr/>
          <a:lstStyle>
            <a:lvl1pPr>
              <a:defRPr sz="1391"/>
            </a:lvl1pPr>
            <a:lvl2pPr>
              <a:defRPr sz="1217"/>
            </a:lvl2pPr>
            <a:lvl3pPr>
              <a:defRPr sz="1043"/>
            </a:lvl3pPr>
            <a:lvl4pPr>
              <a:defRPr sz="870"/>
            </a:lvl4pPr>
            <a:lvl5pPr>
              <a:defRPr sz="870"/>
            </a:lvl5pPr>
            <a:lvl6pPr>
              <a:defRPr sz="870"/>
            </a:lvl6pPr>
            <a:lvl7pPr>
              <a:defRPr sz="870"/>
            </a:lvl7pPr>
            <a:lvl8pPr>
              <a:defRPr sz="870"/>
            </a:lvl8pPr>
            <a:lvl9pPr>
              <a:defRPr sz="87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938" y="2105025"/>
            <a:ext cx="2557462" cy="6880226"/>
          </a:xfrm>
          <a:prstGeom prst="rect">
            <a:avLst/>
          </a:prstGeom>
        </p:spPr>
        <p:txBody>
          <a:bodyPr/>
          <a:lstStyle>
            <a:lvl1pPr marL="0" indent="0">
              <a:buNone/>
              <a:defRPr sz="609"/>
            </a:lvl1pPr>
            <a:lvl2pPr marL="198721" indent="0">
              <a:buNone/>
              <a:defRPr sz="521"/>
            </a:lvl2pPr>
            <a:lvl3pPr marL="397442" indent="0">
              <a:buNone/>
              <a:defRPr sz="435"/>
            </a:lvl3pPr>
            <a:lvl4pPr marL="596163" indent="0">
              <a:buNone/>
              <a:defRPr sz="391"/>
            </a:lvl4pPr>
            <a:lvl5pPr marL="794883" indent="0">
              <a:buNone/>
              <a:defRPr sz="391"/>
            </a:lvl5pPr>
            <a:lvl6pPr marL="993604" indent="0">
              <a:buNone/>
              <a:defRPr sz="391"/>
            </a:lvl6pPr>
            <a:lvl7pPr marL="1192325" indent="0">
              <a:buNone/>
              <a:defRPr sz="391"/>
            </a:lvl7pPr>
            <a:lvl8pPr marL="1391046" indent="0">
              <a:buNone/>
              <a:defRPr sz="391"/>
            </a:lvl8pPr>
            <a:lvl9pPr marL="1589767" indent="0">
              <a:buNone/>
              <a:defRPr sz="391"/>
            </a:lvl9pPr>
          </a:lstStyle>
          <a:p>
            <a:pPr lvl="0"/>
            <a:r>
              <a:rPr lang="en-US" smtClean="0"/>
              <a:t>Click to edit Master text styles</a:t>
            </a:r>
          </a:p>
        </p:txBody>
      </p:sp>
    </p:spTree>
    <p:extLst>
      <p:ext uri="{BB962C8B-B14F-4D97-AF65-F5344CB8AC3E}">
        <p14:creationId xmlns:p14="http://schemas.microsoft.com/office/powerpoint/2010/main" val="3157994396"/>
      </p:ext>
    </p:extLst>
  </p:cSld>
  <p:clrMapOvr>
    <a:masterClrMapping/>
  </p:clrMapOvr>
  <p:transition advTm="300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3"/>
            <a:ext cx="4662488" cy="831849"/>
          </a:xfrm>
          <a:prstGeom prst="rect">
            <a:avLst/>
          </a:prstGeom>
        </p:spPr>
        <p:txBody>
          <a:bodyPr anchor="b"/>
          <a:lstStyle>
            <a:lvl1pPr algn="l">
              <a:defRPr sz="870" b="1"/>
            </a:lvl1pPr>
          </a:lstStyle>
          <a:p>
            <a:r>
              <a:rPr lang="en-US" smtClean="0"/>
              <a:t>Click to edit Master title style</a:t>
            </a:r>
            <a:endParaRPr lang="en-US"/>
          </a:p>
        </p:txBody>
      </p:sp>
      <p:sp>
        <p:nvSpPr>
          <p:cNvPr id="3" name="Picture Placeholder 2"/>
          <p:cNvSpPr>
            <a:spLocks noGrp="1"/>
          </p:cNvSpPr>
          <p:nvPr>
            <p:ph type="pic" idx="1"/>
          </p:nvPr>
        </p:nvSpPr>
        <p:spPr>
          <a:xfrm>
            <a:off x="1524000" y="898526"/>
            <a:ext cx="4662488" cy="6035675"/>
          </a:xfrm>
          <a:prstGeom prst="rect">
            <a:avLst/>
          </a:prstGeom>
        </p:spPr>
        <p:txBody>
          <a:bodyPr/>
          <a:lstStyle>
            <a:lvl1pPr marL="0" indent="0">
              <a:buNone/>
              <a:defRPr sz="1391"/>
            </a:lvl1pPr>
            <a:lvl2pPr marL="198721" indent="0">
              <a:buNone/>
              <a:defRPr sz="1217"/>
            </a:lvl2pPr>
            <a:lvl3pPr marL="397442" indent="0">
              <a:buNone/>
              <a:defRPr sz="1043"/>
            </a:lvl3pPr>
            <a:lvl4pPr marL="596163" indent="0">
              <a:buNone/>
              <a:defRPr sz="870"/>
            </a:lvl4pPr>
            <a:lvl5pPr marL="794883" indent="0">
              <a:buNone/>
              <a:defRPr sz="870"/>
            </a:lvl5pPr>
            <a:lvl6pPr marL="993604" indent="0">
              <a:buNone/>
              <a:defRPr sz="870"/>
            </a:lvl6pPr>
            <a:lvl7pPr marL="1192325" indent="0">
              <a:buNone/>
              <a:defRPr sz="870"/>
            </a:lvl7pPr>
            <a:lvl8pPr marL="1391046" indent="0">
              <a:buNone/>
              <a:defRPr sz="870"/>
            </a:lvl8pPr>
            <a:lvl9pPr marL="1589767" indent="0">
              <a:buNone/>
              <a:defRPr sz="870"/>
            </a:lvl9pPr>
          </a:lstStyle>
          <a:p>
            <a:pPr lvl="0"/>
            <a:endParaRPr lang="en-US" noProof="0" smtClean="0"/>
          </a:p>
        </p:txBody>
      </p:sp>
      <p:sp>
        <p:nvSpPr>
          <p:cNvPr id="4" name="Text Placeholder 3"/>
          <p:cNvSpPr>
            <a:spLocks noGrp="1"/>
          </p:cNvSpPr>
          <p:nvPr>
            <p:ph type="body" sz="half" idx="2"/>
          </p:nvPr>
        </p:nvSpPr>
        <p:spPr>
          <a:xfrm>
            <a:off x="1524000" y="7872413"/>
            <a:ext cx="4662488" cy="1179512"/>
          </a:xfrm>
          <a:prstGeom prst="rect">
            <a:avLst/>
          </a:prstGeom>
        </p:spPr>
        <p:txBody>
          <a:bodyPr/>
          <a:lstStyle>
            <a:lvl1pPr marL="0" indent="0">
              <a:buNone/>
              <a:defRPr sz="609"/>
            </a:lvl1pPr>
            <a:lvl2pPr marL="198721" indent="0">
              <a:buNone/>
              <a:defRPr sz="521"/>
            </a:lvl2pPr>
            <a:lvl3pPr marL="397442" indent="0">
              <a:buNone/>
              <a:defRPr sz="435"/>
            </a:lvl3pPr>
            <a:lvl4pPr marL="596163" indent="0">
              <a:buNone/>
              <a:defRPr sz="391"/>
            </a:lvl4pPr>
            <a:lvl5pPr marL="794883" indent="0">
              <a:buNone/>
              <a:defRPr sz="391"/>
            </a:lvl5pPr>
            <a:lvl6pPr marL="993604" indent="0">
              <a:buNone/>
              <a:defRPr sz="391"/>
            </a:lvl6pPr>
            <a:lvl7pPr marL="1192325" indent="0">
              <a:buNone/>
              <a:defRPr sz="391"/>
            </a:lvl7pPr>
            <a:lvl8pPr marL="1391046" indent="0">
              <a:buNone/>
              <a:defRPr sz="391"/>
            </a:lvl8pPr>
            <a:lvl9pPr marL="1589767" indent="0">
              <a:buNone/>
              <a:defRPr sz="391"/>
            </a:lvl9pPr>
          </a:lstStyle>
          <a:p>
            <a:pPr lvl="0"/>
            <a:r>
              <a:rPr lang="en-US" smtClean="0"/>
              <a:t>Click to edit Master text styles</a:t>
            </a:r>
          </a:p>
        </p:txBody>
      </p:sp>
    </p:spTree>
    <p:extLst>
      <p:ext uri="{BB962C8B-B14F-4D97-AF65-F5344CB8AC3E}">
        <p14:creationId xmlns:p14="http://schemas.microsoft.com/office/powerpoint/2010/main" val="857535430"/>
      </p:ext>
    </p:extLst>
  </p:cSld>
  <p:clrMapOvr>
    <a:masterClrMapping/>
  </p:clrMapOvr>
  <p:transition advTm="300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939" y="2346325"/>
            <a:ext cx="6994525" cy="6638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862451"/>
      </p:ext>
    </p:extLst>
  </p:cSld>
  <p:clrMapOvr>
    <a:masterClrMapping/>
  </p:clrMapOvr>
  <p:transition advTm="300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26"/>
            <a:ext cx="1747838" cy="8582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939" y="403226"/>
            <a:ext cx="5094287" cy="8582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638147"/>
      </p:ext>
    </p:extLst>
  </p:cSld>
  <p:clrMapOvr>
    <a:masterClrMapping/>
  </p:clrMapOvr>
  <p:transition advTm="3000"/>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8939" y="403226"/>
            <a:ext cx="6994525" cy="8582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944778"/>
      </p:ext>
    </p:extLst>
  </p:cSld>
  <p:clrMapOvr>
    <a:masterClrMapping/>
  </p:clrMapOvr>
  <p:transition advTm="3000"/>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88938" y="2346325"/>
            <a:ext cx="3421062" cy="6638925"/>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3962401" y="2346325"/>
            <a:ext cx="3421063" cy="66389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8282973"/>
      </p:ext>
    </p:extLst>
  </p:cSld>
  <p:clrMapOvr>
    <a:masterClrMapping/>
  </p:clrMapOvr>
  <p:transition advTm="3000"/>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8938" y="2346325"/>
            <a:ext cx="3421062" cy="66389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962401" y="2346325"/>
            <a:ext cx="3421063" cy="66389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1175436"/>
      </p:ext>
    </p:extLst>
  </p:cSld>
  <p:clrMapOvr>
    <a:masterClrMapping/>
  </p:clrMapOvr>
  <p:transition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63" y="6462713"/>
            <a:ext cx="6605587" cy="1998662"/>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4363" y="4262438"/>
            <a:ext cx="6605587" cy="22002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32701650"/>
      </p:ext>
    </p:extLst>
  </p:cSld>
  <p:clrMapOvr>
    <a:masterClrMapping/>
  </p:clrMapOvr>
  <p:transition advTm="300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8939"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8938" y="2346325"/>
            <a:ext cx="3421062" cy="32432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8938" y="5741989"/>
            <a:ext cx="3421062" cy="32432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962401" y="2346325"/>
            <a:ext cx="3421063" cy="66389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149346"/>
      </p:ext>
    </p:extLst>
  </p:cSld>
  <p:clrMapOvr>
    <a:masterClrMapping/>
  </p:clrMapOvr>
  <p:transitio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8938" y="2346325"/>
            <a:ext cx="3421062" cy="6638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62400" y="2346325"/>
            <a:ext cx="3421063" cy="6638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954306"/>
      </p:ext>
    </p:extLst>
  </p:cSld>
  <p:clrMapOvr>
    <a:masterClrMapping/>
  </p:clrMapOvr>
  <p:transition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938" y="2251075"/>
            <a:ext cx="3433762" cy="9382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938" y="3189288"/>
            <a:ext cx="3433762" cy="579596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113" y="2251075"/>
            <a:ext cx="3435350" cy="9382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113" y="3189288"/>
            <a:ext cx="3435350" cy="579596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316651"/>
      </p:ext>
    </p:extLst>
  </p:cSld>
  <p:clrMapOvr>
    <a:masterClrMapping/>
  </p:clrMapOvr>
  <p:transition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938" y="403225"/>
            <a:ext cx="6994525" cy="1676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8353706"/>
      </p:ext>
    </p:extLst>
  </p:cSld>
  <p:clrMapOvr>
    <a:masterClrMapping/>
  </p:clrMapOvr>
  <p:transition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246610"/>
      </p:ext>
    </p:extLst>
  </p:cSld>
  <p:clrMapOvr>
    <a:masterClrMapping/>
  </p:clrMapOvr>
  <p:transition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50"/>
            <a:ext cx="2557462" cy="17049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475" y="400050"/>
            <a:ext cx="4344988" cy="8585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938" y="2105025"/>
            <a:ext cx="2557462" cy="68802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1962917"/>
      </p:ext>
    </p:extLst>
  </p:cSld>
  <p:clrMapOvr>
    <a:masterClrMapping/>
  </p:clrMapOvr>
  <p:transition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3"/>
            <a:ext cx="4662488" cy="8318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4000" y="898525"/>
            <a:ext cx="4662488" cy="60356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524000" y="7872413"/>
            <a:ext cx="4662488" cy="11795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1218865"/>
      </p:ext>
    </p:extLst>
  </p:cSld>
  <p:clrMapOvr>
    <a:masterClrMapping/>
  </p:clrMapOvr>
  <p:transition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7772400" cy="10058400"/>
            <a:chOff x="0" y="0"/>
            <a:chExt cx="4896" cy="6336"/>
          </a:xfrm>
        </p:grpSpPr>
        <p:sp>
          <p:nvSpPr>
            <p:cNvPr id="1027" name="AutoShape 8"/>
            <p:cNvSpPr>
              <a:spLocks noChangeArrowheads="1"/>
            </p:cNvSpPr>
            <p:nvPr/>
          </p:nvSpPr>
          <p:spPr bwMode="auto">
            <a:xfrm flipV="1">
              <a:off x="0" y="0"/>
              <a:ext cx="2611" cy="1109"/>
            </a:xfrm>
            <a:prstGeom prst="rtTriangle">
              <a:avLst/>
            </a:prstGeom>
            <a:gradFill rotWithShape="1">
              <a:gsLst>
                <a:gs pos="0">
                  <a:srgbClr val="0000FF"/>
                </a:gs>
                <a:gs pos="100000">
                  <a:schemeClr val="bg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01882" tIns="50941" rIns="101882" bIns="50941" anchor="ctr"/>
            <a:lstStyle>
              <a:lvl1pPr defTabSz="1019175">
                <a:defRPr sz="800">
                  <a:solidFill>
                    <a:schemeClr val="tx1"/>
                  </a:solidFill>
                  <a:latin typeface="Times New Roman" pitchFamily="18" charset="0"/>
                </a:defRPr>
              </a:lvl1pPr>
              <a:lvl2pPr marL="742950" indent="-285750" defTabSz="1019175">
                <a:defRPr sz="800">
                  <a:solidFill>
                    <a:schemeClr val="tx1"/>
                  </a:solidFill>
                  <a:latin typeface="Times New Roman" pitchFamily="18" charset="0"/>
                </a:defRPr>
              </a:lvl2pPr>
              <a:lvl3pPr marL="1143000" indent="-228600" defTabSz="1019175">
                <a:defRPr sz="800">
                  <a:solidFill>
                    <a:schemeClr val="tx1"/>
                  </a:solidFill>
                  <a:latin typeface="Times New Roman" pitchFamily="18" charset="0"/>
                </a:defRPr>
              </a:lvl3pPr>
              <a:lvl4pPr marL="1600200" indent="-228600" defTabSz="1019175">
                <a:defRPr sz="800">
                  <a:solidFill>
                    <a:schemeClr val="tx1"/>
                  </a:solidFill>
                  <a:latin typeface="Times New Roman" pitchFamily="18" charset="0"/>
                </a:defRPr>
              </a:lvl4pPr>
              <a:lvl5pPr marL="2057400" indent="-228600" defTabSz="1019175">
                <a:defRPr sz="800">
                  <a:solidFill>
                    <a:schemeClr val="tx1"/>
                  </a:solidFill>
                  <a:latin typeface="Times New Roman" pitchFamily="18" charset="0"/>
                </a:defRPr>
              </a:lvl5pPr>
              <a:lvl6pPr marL="2514600" indent="-228600" algn="ctr" defTabSz="1019175" eaLnBrk="0" fontAlgn="base" hangingPunct="0">
                <a:spcBef>
                  <a:spcPct val="0"/>
                </a:spcBef>
                <a:spcAft>
                  <a:spcPct val="0"/>
                </a:spcAft>
                <a:defRPr sz="800">
                  <a:solidFill>
                    <a:schemeClr val="tx1"/>
                  </a:solidFill>
                  <a:latin typeface="Times New Roman" pitchFamily="18" charset="0"/>
                </a:defRPr>
              </a:lvl6pPr>
              <a:lvl7pPr marL="2971800" indent="-228600" algn="ctr" defTabSz="1019175" eaLnBrk="0" fontAlgn="base" hangingPunct="0">
                <a:spcBef>
                  <a:spcPct val="0"/>
                </a:spcBef>
                <a:spcAft>
                  <a:spcPct val="0"/>
                </a:spcAft>
                <a:defRPr sz="800">
                  <a:solidFill>
                    <a:schemeClr val="tx1"/>
                  </a:solidFill>
                  <a:latin typeface="Times New Roman" pitchFamily="18" charset="0"/>
                </a:defRPr>
              </a:lvl7pPr>
              <a:lvl8pPr marL="3429000" indent="-228600" algn="ctr" defTabSz="1019175" eaLnBrk="0" fontAlgn="base" hangingPunct="0">
                <a:spcBef>
                  <a:spcPct val="0"/>
                </a:spcBef>
                <a:spcAft>
                  <a:spcPct val="0"/>
                </a:spcAft>
                <a:defRPr sz="800">
                  <a:solidFill>
                    <a:schemeClr val="tx1"/>
                  </a:solidFill>
                  <a:latin typeface="Times New Roman" pitchFamily="18" charset="0"/>
                </a:defRPr>
              </a:lvl8pPr>
              <a:lvl9pPr marL="3886200" indent="-228600" algn="ctr" defTabSz="1019175" eaLnBrk="0" fontAlgn="base" hangingPunct="0">
                <a:spcBef>
                  <a:spcPct val="0"/>
                </a:spcBef>
                <a:spcAft>
                  <a:spcPct val="0"/>
                </a:spcAft>
                <a:defRPr sz="800">
                  <a:solidFill>
                    <a:schemeClr val="tx1"/>
                  </a:solidFill>
                  <a:latin typeface="Times New Roman" pitchFamily="18" charset="0"/>
                </a:defRPr>
              </a:lvl9pPr>
            </a:lstStyle>
            <a:p>
              <a:pPr algn="ctr">
                <a:defRPr/>
              </a:pPr>
              <a:endParaRPr lang="en-US" altLang="en-US" sz="2700" smtClean="0"/>
            </a:p>
          </p:txBody>
        </p:sp>
        <p:sp>
          <p:nvSpPr>
            <p:cNvPr id="1028" name="Rectangle 9"/>
            <p:cNvSpPr>
              <a:spLocks noChangeArrowheads="1"/>
            </p:cNvSpPr>
            <p:nvPr/>
          </p:nvSpPr>
          <p:spPr bwMode="auto">
            <a:xfrm>
              <a:off x="0" y="6019"/>
              <a:ext cx="4896" cy="317"/>
            </a:xfrm>
            <a:prstGeom prst="rect">
              <a:avLst/>
            </a:prstGeom>
            <a:gradFill rotWithShape="1">
              <a:gsLst>
                <a:gs pos="0">
                  <a:srgbClr val="FF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0"/>
                </a:spcBef>
                <a:spcAft>
                  <a:spcPct val="0"/>
                </a:spcAft>
                <a:defRPr sz="800">
                  <a:solidFill>
                    <a:schemeClr val="tx1"/>
                  </a:solidFill>
                  <a:latin typeface="Times New Roman" pitchFamily="18" charset="0"/>
                </a:defRPr>
              </a:lvl6pPr>
              <a:lvl7pPr marL="2971800" indent="-228600" algn="ctr" eaLnBrk="0" fontAlgn="base" hangingPunct="0">
                <a:spcBef>
                  <a:spcPct val="0"/>
                </a:spcBef>
                <a:spcAft>
                  <a:spcPct val="0"/>
                </a:spcAft>
                <a:defRPr sz="800">
                  <a:solidFill>
                    <a:schemeClr val="tx1"/>
                  </a:solidFill>
                  <a:latin typeface="Times New Roman" pitchFamily="18" charset="0"/>
                </a:defRPr>
              </a:lvl7pPr>
              <a:lvl8pPr marL="3429000" indent="-228600" algn="ctr" eaLnBrk="0" fontAlgn="base" hangingPunct="0">
                <a:spcBef>
                  <a:spcPct val="0"/>
                </a:spcBef>
                <a:spcAft>
                  <a:spcPct val="0"/>
                </a:spcAft>
                <a:defRPr sz="800">
                  <a:solidFill>
                    <a:schemeClr val="tx1"/>
                  </a:solidFill>
                  <a:latin typeface="Times New Roman" pitchFamily="18" charset="0"/>
                </a:defRPr>
              </a:lvl8pPr>
              <a:lvl9pPr marL="3886200" indent="-228600" algn="ctr" eaLnBrk="0" fontAlgn="base" hangingPunct="0">
                <a:spcBef>
                  <a:spcPct val="0"/>
                </a:spcBef>
                <a:spcAft>
                  <a:spcPct val="0"/>
                </a:spcAft>
                <a:defRPr sz="800">
                  <a:solidFill>
                    <a:schemeClr val="tx1"/>
                  </a:solidFill>
                  <a:latin typeface="Times New Roman" pitchFamily="18" charset="0"/>
                </a:defRPr>
              </a:lvl9pPr>
            </a:lstStyle>
            <a:p>
              <a:pPr algn="ctr">
                <a:defRPr/>
              </a:pPr>
              <a:endParaRPr lang="en-US" altLang="en-US" smtClean="0"/>
            </a:p>
          </p:txBody>
        </p:sp>
        <p:pic>
          <p:nvPicPr>
            <p:cNvPr id="1030" name="Picture 10" descr="Final Logo Darker cop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63" y="0"/>
              <a:ext cx="1133"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4"/>
          </p:nvPr>
        </p:nvSpPr>
        <p:spPr>
          <a:xfrm>
            <a:off x="2806700" y="9272588"/>
            <a:ext cx="1812925" cy="53498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6DDDB4AE-4A82-4136-8474-E89F1FBC92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 id="2147485251" r:id="rId12"/>
    <p:sldLayoutId id="2147485252" r:id="rId13"/>
    <p:sldLayoutId id="2147485253" r:id="rId14"/>
    <p:sldLayoutId id="2147485254" r:id="rId15"/>
  </p:sldLayoutIdLst>
  <p:transition advTm="3000"/>
  <p:hf hdr="0" ftr="0" dt="0"/>
  <p:txStyles>
    <p:titleStyle>
      <a:lvl1pPr algn="ctr" defTabSz="1019175" rtl="0" eaLnBrk="0" fontAlgn="base" hangingPunct="0">
        <a:spcBef>
          <a:spcPct val="0"/>
        </a:spcBef>
        <a:spcAft>
          <a:spcPct val="0"/>
        </a:spcAft>
        <a:defRPr sz="4900">
          <a:solidFill>
            <a:schemeClr val="tx2"/>
          </a:solidFill>
          <a:latin typeface="+mj-lt"/>
          <a:ea typeface="+mj-ea"/>
          <a:cs typeface="+mj-cs"/>
        </a:defRPr>
      </a:lvl1pPr>
      <a:lvl2pPr algn="ctr" defTabSz="1019175" rtl="0" eaLnBrk="0" fontAlgn="base" hangingPunct="0">
        <a:spcBef>
          <a:spcPct val="0"/>
        </a:spcBef>
        <a:spcAft>
          <a:spcPct val="0"/>
        </a:spcAft>
        <a:defRPr sz="4900">
          <a:solidFill>
            <a:schemeClr val="tx2"/>
          </a:solidFill>
          <a:latin typeface="Century Gothic" pitchFamily="34" charset="0"/>
        </a:defRPr>
      </a:lvl2pPr>
      <a:lvl3pPr algn="ctr" defTabSz="1019175" rtl="0" eaLnBrk="0" fontAlgn="base" hangingPunct="0">
        <a:spcBef>
          <a:spcPct val="0"/>
        </a:spcBef>
        <a:spcAft>
          <a:spcPct val="0"/>
        </a:spcAft>
        <a:defRPr sz="4900">
          <a:solidFill>
            <a:schemeClr val="tx2"/>
          </a:solidFill>
          <a:latin typeface="Century Gothic" pitchFamily="34" charset="0"/>
        </a:defRPr>
      </a:lvl3pPr>
      <a:lvl4pPr algn="ctr" defTabSz="1019175" rtl="0" eaLnBrk="0" fontAlgn="base" hangingPunct="0">
        <a:spcBef>
          <a:spcPct val="0"/>
        </a:spcBef>
        <a:spcAft>
          <a:spcPct val="0"/>
        </a:spcAft>
        <a:defRPr sz="4900">
          <a:solidFill>
            <a:schemeClr val="tx2"/>
          </a:solidFill>
          <a:latin typeface="Century Gothic" pitchFamily="34" charset="0"/>
        </a:defRPr>
      </a:lvl4pPr>
      <a:lvl5pPr algn="ctr" defTabSz="1019175" rtl="0" eaLnBrk="0" fontAlgn="base" hangingPunct="0">
        <a:spcBef>
          <a:spcPct val="0"/>
        </a:spcBef>
        <a:spcAft>
          <a:spcPct val="0"/>
        </a:spcAft>
        <a:defRPr sz="4900">
          <a:solidFill>
            <a:schemeClr val="tx2"/>
          </a:solidFill>
          <a:latin typeface="Century Gothic" pitchFamily="34" charset="0"/>
        </a:defRPr>
      </a:lvl5pPr>
      <a:lvl6pPr marL="457200" algn="ctr" defTabSz="1019175" rtl="0" eaLnBrk="0" fontAlgn="base" hangingPunct="0">
        <a:spcBef>
          <a:spcPct val="0"/>
        </a:spcBef>
        <a:spcAft>
          <a:spcPct val="0"/>
        </a:spcAft>
        <a:defRPr sz="4900">
          <a:solidFill>
            <a:schemeClr val="tx2"/>
          </a:solidFill>
          <a:latin typeface="Times New Roman" pitchFamily="18" charset="0"/>
        </a:defRPr>
      </a:lvl6pPr>
      <a:lvl7pPr marL="914400" algn="ctr" defTabSz="1019175" rtl="0" eaLnBrk="0" fontAlgn="base" hangingPunct="0">
        <a:spcBef>
          <a:spcPct val="0"/>
        </a:spcBef>
        <a:spcAft>
          <a:spcPct val="0"/>
        </a:spcAft>
        <a:defRPr sz="4900">
          <a:solidFill>
            <a:schemeClr val="tx2"/>
          </a:solidFill>
          <a:latin typeface="Times New Roman" pitchFamily="18" charset="0"/>
        </a:defRPr>
      </a:lvl7pPr>
      <a:lvl8pPr marL="1371600" algn="ctr" defTabSz="1019175" rtl="0" eaLnBrk="0" fontAlgn="base" hangingPunct="0">
        <a:spcBef>
          <a:spcPct val="0"/>
        </a:spcBef>
        <a:spcAft>
          <a:spcPct val="0"/>
        </a:spcAft>
        <a:defRPr sz="4900">
          <a:solidFill>
            <a:schemeClr val="tx2"/>
          </a:solidFill>
          <a:latin typeface="Times New Roman" pitchFamily="18" charset="0"/>
        </a:defRPr>
      </a:lvl8pPr>
      <a:lvl9pPr marL="1828800" algn="ctr" defTabSz="1019175" rtl="0" eaLnBrk="0" fontAlgn="base" hangingPunct="0">
        <a:spcBef>
          <a:spcPct val="0"/>
        </a:spcBef>
        <a:spcAft>
          <a:spcPct val="0"/>
        </a:spcAft>
        <a:defRPr sz="4900">
          <a:solidFill>
            <a:schemeClr val="tx2"/>
          </a:solidFill>
          <a:latin typeface="Times New Roman" pitchFamily="18" charset="0"/>
        </a:defRPr>
      </a:lvl9pPr>
    </p:titleStyle>
    <p:bodyStyle>
      <a:lvl1pPr marL="382588" indent="-382588" algn="l" defTabSz="1019175" rtl="0" eaLnBrk="0" fontAlgn="base" hangingPunct="0">
        <a:spcBef>
          <a:spcPct val="20000"/>
        </a:spcBef>
        <a:spcAft>
          <a:spcPct val="0"/>
        </a:spcAft>
        <a:buChar char="•"/>
        <a:defRPr sz="3600">
          <a:solidFill>
            <a:schemeClr val="tx1"/>
          </a:solidFill>
          <a:latin typeface="+mn-lt"/>
          <a:ea typeface="+mn-ea"/>
          <a:cs typeface="+mn-cs"/>
        </a:defRPr>
      </a:lvl1pPr>
      <a:lvl2pPr marL="827088" indent="-317500" algn="l" defTabSz="1019175" rtl="0" eaLnBrk="0" fontAlgn="base" hangingPunct="0">
        <a:spcBef>
          <a:spcPct val="20000"/>
        </a:spcBef>
        <a:spcAft>
          <a:spcPct val="0"/>
        </a:spcAft>
        <a:buChar char="–"/>
        <a:defRPr sz="3100">
          <a:solidFill>
            <a:schemeClr val="tx1"/>
          </a:solidFill>
          <a:latin typeface="+mn-lt"/>
        </a:defRPr>
      </a:lvl2pPr>
      <a:lvl3pPr marL="1273175" indent="-254000" algn="l" defTabSz="1019175" rtl="0" eaLnBrk="0" fontAlgn="base" hangingPunct="0">
        <a:spcBef>
          <a:spcPct val="20000"/>
        </a:spcBef>
        <a:spcAft>
          <a:spcPct val="0"/>
        </a:spcAft>
        <a:buChar char="•"/>
        <a:defRPr sz="2700">
          <a:solidFill>
            <a:schemeClr val="tx1"/>
          </a:solidFill>
          <a:latin typeface="+mn-lt"/>
        </a:defRPr>
      </a:lvl3pPr>
      <a:lvl4pPr marL="1782763" indent="-254000" algn="l" defTabSz="1019175" rtl="0" eaLnBrk="0" fontAlgn="base" hangingPunct="0">
        <a:spcBef>
          <a:spcPct val="20000"/>
        </a:spcBef>
        <a:spcAft>
          <a:spcPct val="0"/>
        </a:spcAft>
        <a:buChar char="–"/>
        <a:defRPr sz="2200">
          <a:solidFill>
            <a:schemeClr val="tx1"/>
          </a:solidFill>
          <a:latin typeface="+mn-lt"/>
        </a:defRPr>
      </a:lvl4pPr>
      <a:lvl5pPr marL="2292350" indent="-254000" algn="l" defTabSz="1019175" rtl="0" eaLnBrk="0" fontAlgn="base" hangingPunct="0">
        <a:spcBef>
          <a:spcPct val="20000"/>
        </a:spcBef>
        <a:spcAft>
          <a:spcPct val="0"/>
        </a:spcAft>
        <a:buChar char="»"/>
        <a:defRPr sz="2200">
          <a:solidFill>
            <a:schemeClr val="tx1"/>
          </a:solidFill>
          <a:latin typeface="+mn-lt"/>
        </a:defRPr>
      </a:lvl5pPr>
      <a:lvl6pPr marL="2749550" indent="-254000" algn="l" defTabSz="1019175" rtl="0" eaLnBrk="0" fontAlgn="base" hangingPunct="0">
        <a:spcBef>
          <a:spcPct val="20000"/>
        </a:spcBef>
        <a:spcAft>
          <a:spcPct val="0"/>
        </a:spcAft>
        <a:buChar char="»"/>
        <a:defRPr sz="2200">
          <a:solidFill>
            <a:schemeClr val="tx1"/>
          </a:solidFill>
          <a:latin typeface="+mn-lt"/>
        </a:defRPr>
      </a:lvl6pPr>
      <a:lvl7pPr marL="3206750" indent="-254000" algn="l" defTabSz="1019175" rtl="0" eaLnBrk="0" fontAlgn="base" hangingPunct="0">
        <a:spcBef>
          <a:spcPct val="20000"/>
        </a:spcBef>
        <a:spcAft>
          <a:spcPct val="0"/>
        </a:spcAft>
        <a:buChar char="»"/>
        <a:defRPr sz="2200">
          <a:solidFill>
            <a:schemeClr val="tx1"/>
          </a:solidFill>
          <a:latin typeface="+mn-lt"/>
        </a:defRPr>
      </a:lvl7pPr>
      <a:lvl8pPr marL="3663950" indent="-254000" algn="l" defTabSz="1019175" rtl="0" eaLnBrk="0" fontAlgn="base" hangingPunct="0">
        <a:spcBef>
          <a:spcPct val="20000"/>
        </a:spcBef>
        <a:spcAft>
          <a:spcPct val="0"/>
        </a:spcAft>
        <a:buChar char="»"/>
        <a:defRPr sz="2200">
          <a:solidFill>
            <a:schemeClr val="tx1"/>
          </a:solidFill>
          <a:latin typeface="+mn-lt"/>
        </a:defRPr>
      </a:lvl8pPr>
      <a:lvl9pPr marL="4121150" indent="-254000" algn="l" defTabSz="1019175" rtl="0" eaLnBrk="0" fontAlgn="base" hangingPunct="0">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7"/>
          <p:cNvGrpSpPr>
            <a:grpSpLocks/>
          </p:cNvGrpSpPr>
          <p:nvPr userDrawn="1"/>
        </p:nvGrpSpPr>
        <p:grpSpPr bwMode="auto">
          <a:xfrm>
            <a:off x="0" y="0"/>
            <a:ext cx="7772400" cy="10058400"/>
            <a:chOff x="0" y="0"/>
            <a:chExt cx="4896" cy="6336"/>
          </a:xfrm>
        </p:grpSpPr>
        <p:sp>
          <p:nvSpPr>
            <p:cNvPr id="1027" name="AutoShape 8"/>
            <p:cNvSpPr>
              <a:spLocks noChangeArrowheads="1"/>
            </p:cNvSpPr>
            <p:nvPr/>
          </p:nvSpPr>
          <p:spPr bwMode="auto">
            <a:xfrm flipV="1">
              <a:off x="0" y="0"/>
              <a:ext cx="2611" cy="1109"/>
            </a:xfrm>
            <a:prstGeom prst="rtTriangle">
              <a:avLst/>
            </a:prstGeom>
            <a:gradFill rotWithShape="1">
              <a:gsLst>
                <a:gs pos="0">
                  <a:srgbClr val="0000FF"/>
                </a:gs>
                <a:gs pos="100000">
                  <a:schemeClr val="bg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01882" tIns="50941" rIns="101882" bIns="50941" anchor="ctr"/>
            <a:lstStyle>
              <a:lvl1pPr defTabSz="1019175">
                <a:defRPr sz="800">
                  <a:solidFill>
                    <a:schemeClr val="tx1"/>
                  </a:solidFill>
                  <a:latin typeface="Times New Roman" pitchFamily="18" charset="0"/>
                </a:defRPr>
              </a:lvl1pPr>
              <a:lvl2pPr marL="742950" indent="-285750" defTabSz="1019175">
                <a:defRPr sz="800">
                  <a:solidFill>
                    <a:schemeClr val="tx1"/>
                  </a:solidFill>
                  <a:latin typeface="Times New Roman" pitchFamily="18" charset="0"/>
                </a:defRPr>
              </a:lvl2pPr>
              <a:lvl3pPr marL="1143000" indent="-228600" defTabSz="1019175">
                <a:defRPr sz="800">
                  <a:solidFill>
                    <a:schemeClr val="tx1"/>
                  </a:solidFill>
                  <a:latin typeface="Times New Roman" pitchFamily="18" charset="0"/>
                </a:defRPr>
              </a:lvl3pPr>
              <a:lvl4pPr marL="1600200" indent="-228600" defTabSz="1019175">
                <a:defRPr sz="800">
                  <a:solidFill>
                    <a:schemeClr val="tx1"/>
                  </a:solidFill>
                  <a:latin typeface="Times New Roman" pitchFamily="18" charset="0"/>
                </a:defRPr>
              </a:lvl4pPr>
              <a:lvl5pPr marL="2057400" indent="-228600" defTabSz="1019175">
                <a:defRPr sz="800">
                  <a:solidFill>
                    <a:schemeClr val="tx1"/>
                  </a:solidFill>
                  <a:latin typeface="Times New Roman" pitchFamily="18" charset="0"/>
                </a:defRPr>
              </a:lvl5pPr>
              <a:lvl6pPr marL="2514600" indent="-228600" algn="ctr" defTabSz="1019175" eaLnBrk="0" fontAlgn="base" hangingPunct="0">
                <a:spcBef>
                  <a:spcPct val="0"/>
                </a:spcBef>
                <a:spcAft>
                  <a:spcPct val="0"/>
                </a:spcAft>
                <a:defRPr sz="800">
                  <a:solidFill>
                    <a:schemeClr val="tx1"/>
                  </a:solidFill>
                  <a:latin typeface="Times New Roman" pitchFamily="18" charset="0"/>
                </a:defRPr>
              </a:lvl6pPr>
              <a:lvl7pPr marL="2971800" indent="-228600" algn="ctr" defTabSz="1019175" eaLnBrk="0" fontAlgn="base" hangingPunct="0">
                <a:spcBef>
                  <a:spcPct val="0"/>
                </a:spcBef>
                <a:spcAft>
                  <a:spcPct val="0"/>
                </a:spcAft>
                <a:defRPr sz="800">
                  <a:solidFill>
                    <a:schemeClr val="tx1"/>
                  </a:solidFill>
                  <a:latin typeface="Times New Roman" pitchFamily="18" charset="0"/>
                </a:defRPr>
              </a:lvl7pPr>
              <a:lvl8pPr marL="3429000" indent="-228600" algn="ctr" defTabSz="1019175" eaLnBrk="0" fontAlgn="base" hangingPunct="0">
                <a:spcBef>
                  <a:spcPct val="0"/>
                </a:spcBef>
                <a:spcAft>
                  <a:spcPct val="0"/>
                </a:spcAft>
                <a:defRPr sz="800">
                  <a:solidFill>
                    <a:schemeClr val="tx1"/>
                  </a:solidFill>
                  <a:latin typeface="Times New Roman" pitchFamily="18" charset="0"/>
                </a:defRPr>
              </a:lvl8pPr>
              <a:lvl9pPr marL="3886200" indent="-228600" algn="ctr" defTabSz="1019175" eaLnBrk="0" fontAlgn="base" hangingPunct="0">
                <a:spcBef>
                  <a:spcPct val="0"/>
                </a:spcBef>
                <a:spcAft>
                  <a:spcPct val="0"/>
                </a:spcAft>
                <a:defRPr sz="800">
                  <a:solidFill>
                    <a:schemeClr val="tx1"/>
                  </a:solidFill>
                  <a:latin typeface="Times New Roman" pitchFamily="18" charset="0"/>
                </a:defRPr>
              </a:lvl9pPr>
            </a:lstStyle>
            <a:p>
              <a:pPr algn="ctr">
                <a:defRPr/>
              </a:pPr>
              <a:endParaRPr lang="en-US" altLang="en-US" sz="1174" smtClean="0"/>
            </a:p>
          </p:txBody>
        </p:sp>
        <p:sp>
          <p:nvSpPr>
            <p:cNvPr id="1028" name="Rectangle 9"/>
            <p:cNvSpPr>
              <a:spLocks noChangeArrowheads="1"/>
            </p:cNvSpPr>
            <p:nvPr/>
          </p:nvSpPr>
          <p:spPr bwMode="auto">
            <a:xfrm>
              <a:off x="0" y="6019"/>
              <a:ext cx="4896" cy="317"/>
            </a:xfrm>
            <a:prstGeom prst="rect">
              <a:avLst/>
            </a:prstGeom>
            <a:gradFill rotWithShape="1">
              <a:gsLst>
                <a:gs pos="0">
                  <a:srgbClr val="FF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0"/>
                </a:spcBef>
                <a:spcAft>
                  <a:spcPct val="0"/>
                </a:spcAft>
                <a:defRPr sz="800">
                  <a:solidFill>
                    <a:schemeClr val="tx1"/>
                  </a:solidFill>
                  <a:latin typeface="Times New Roman" pitchFamily="18" charset="0"/>
                </a:defRPr>
              </a:lvl6pPr>
              <a:lvl7pPr marL="2971800" indent="-228600" algn="ctr" eaLnBrk="0" fontAlgn="base" hangingPunct="0">
                <a:spcBef>
                  <a:spcPct val="0"/>
                </a:spcBef>
                <a:spcAft>
                  <a:spcPct val="0"/>
                </a:spcAft>
                <a:defRPr sz="800">
                  <a:solidFill>
                    <a:schemeClr val="tx1"/>
                  </a:solidFill>
                  <a:latin typeface="Times New Roman" pitchFamily="18" charset="0"/>
                </a:defRPr>
              </a:lvl7pPr>
              <a:lvl8pPr marL="3429000" indent="-228600" algn="ctr" eaLnBrk="0" fontAlgn="base" hangingPunct="0">
                <a:spcBef>
                  <a:spcPct val="0"/>
                </a:spcBef>
                <a:spcAft>
                  <a:spcPct val="0"/>
                </a:spcAft>
                <a:defRPr sz="800">
                  <a:solidFill>
                    <a:schemeClr val="tx1"/>
                  </a:solidFill>
                  <a:latin typeface="Times New Roman" pitchFamily="18" charset="0"/>
                </a:defRPr>
              </a:lvl8pPr>
              <a:lvl9pPr marL="3886200" indent="-228600" algn="ctr" eaLnBrk="0" fontAlgn="base" hangingPunct="0">
                <a:spcBef>
                  <a:spcPct val="0"/>
                </a:spcBef>
                <a:spcAft>
                  <a:spcPct val="0"/>
                </a:spcAft>
                <a:defRPr sz="800">
                  <a:solidFill>
                    <a:schemeClr val="tx1"/>
                  </a:solidFill>
                  <a:latin typeface="Times New Roman" pitchFamily="18" charset="0"/>
                </a:defRPr>
              </a:lvl9pPr>
            </a:lstStyle>
            <a:p>
              <a:pPr algn="ctr">
                <a:defRPr/>
              </a:pPr>
              <a:endParaRPr lang="en-US" altLang="en-US" sz="347" smtClean="0"/>
            </a:p>
          </p:txBody>
        </p:sp>
        <p:pic>
          <p:nvPicPr>
            <p:cNvPr id="2054" name="Picture 10" descr="Final Logo Darker cop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63" y="0"/>
              <a:ext cx="1133"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4"/>
          </p:nvPr>
        </p:nvSpPr>
        <p:spPr>
          <a:xfrm>
            <a:off x="2806700" y="9272588"/>
            <a:ext cx="1812925" cy="534987"/>
          </a:xfrm>
          <a:prstGeom prst="rect">
            <a:avLst/>
          </a:prstGeom>
        </p:spPr>
        <p:txBody>
          <a:bodyPr vert="horz" wrap="square" lIns="91440" tIns="45720" rIns="91440" bIns="45720" numCol="1" anchor="ctr" anchorCtr="0" compatLnSpc="1">
            <a:prstTxWarp prst="textNoShape">
              <a:avLst/>
            </a:prstTxWarp>
          </a:bodyPr>
          <a:lstStyle>
            <a:lvl1pPr algn="r">
              <a:defRPr sz="521">
                <a:solidFill>
                  <a:srgbClr val="898989"/>
                </a:solidFill>
              </a:defRPr>
            </a:lvl1pPr>
          </a:lstStyle>
          <a:p>
            <a:pPr>
              <a:defRPr/>
            </a:pPr>
            <a:fld id="{3A58B0E4-00E5-4F33-BEB3-A5303E1056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 id="2147485266" r:id="rId12"/>
    <p:sldLayoutId id="2147485267" r:id="rId13"/>
    <p:sldLayoutId id="2147485268" r:id="rId14"/>
    <p:sldLayoutId id="2147485269" r:id="rId15"/>
  </p:sldLayoutIdLst>
  <p:transition advTm="3000"/>
  <p:hf hdr="0" ftr="0" dt="0"/>
  <p:txStyles>
    <p:titleStyle>
      <a:lvl1pPr algn="ctr" defTabSz="442913" rtl="0" eaLnBrk="0" fontAlgn="base" hangingPunct="0">
        <a:spcBef>
          <a:spcPct val="0"/>
        </a:spcBef>
        <a:spcAft>
          <a:spcPct val="0"/>
        </a:spcAft>
        <a:defRPr sz="2100">
          <a:solidFill>
            <a:schemeClr val="tx2"/>
          </a:solidFill>
          <a:latin typeface="+mj-lt"/>
          <a:ea typeface="+mj-ea"/>
          <a:cs typeface="+mj-cs"/>
        </a:defRPr>
      </a:lvl1pPr>
      <a:lvl2pPr algn="ctr" defTabSz="442913" rtl="0" eaLnBrk="0" fontAlgn="base" hangingPunct="0">
        <a:spcBef>
          <a:spcPct val="0"/>
        </a:spcBef>
        <a:spcAft>
          <a:spcPct val="0"/>
        </a:spcAft>
        <a:defRPr sz="2100">
          <a:solidFill>
            <a:schemeClr val="tx2"/>
          </a:solidFill>
          <a:latin typeface="Century Gothic" pitchFamily="34" charset="0"/>
        </a:defRPr>
      </a:lvl2pPr>
      <a:lvl3pPr algn="ctr" defTabSz="442913" rtl="0" eaLnBrk="0" fontAlgn="base" hangingPunct="0">
        <a:spcBef>
          <a:spcPct val="0"/>
        </a:spcBef>
        <a:spcAft>
          <a:spcPct val="0"/>
        </a:spcAft>
        <a:defRPr sz="2100">
          <a:solidFill>
            <a:schemeClr val="tx2"/>
          </a:solidFill>
          <a:latin typeface="Century Gothic" pitchFamily="34" charset="0"/>
        </a:defRPr>
      </a:lvl3pPr>
      <a:lvl4pPr algn="ctr" defTabSz="442913" rtl="0" eaLnBrk="0" fontAlgn="base" hangingPunct="0">
        <a:spcBef>
          <a:spcPct val="0"/>
        </a:spcBef>
        <a:spcAft>
          <a:spcPct val="0"/>
        </a:spcAft>
        <a:defRPr sz="2100">
          <a:solidFill>
            <a:schemeClr val="tx2"/>
          </a:solidFill>
          <a:latin typeface="Century Gothic" pitchFamily="34" charset="0"/>
        </a:defRPr>
      </a:lvl4pPr>
      <a:lvl5pPr algn="ctr" defTabSz="442913" rtl="0" eaLnBrk="0" fontAlgn="base" hangingPunct="0">
        <a:spcBef>
          <a:spcPct val="0"/>
        </a:spcBef>
        <a:spcAft>
          <a:spcPct val="0"/>
        </a:spcAft>
        <a:defRPr sz="2100">
          <a:solidFill>
            <a:schemeClr val="tx2"/>
          </a:solidFill>
          <a:latin typeface="Century Gothic" pitchFamily="34" charset="0"/>
        </a:defRPr>
      </a:lvl5pPr>
      <a:lvl6pPr marL="198721" algn="ctr" defTabSz="442982" rtl="0" eaLnBrk="0" fontAlgn="base" hangingPunct="0">
        <a:spcBef>
          <a:spcPct val="0"/>
        </a:spcBef>
        <a:spcAft>
          <a:spcPct val="0"/>
        </a:spcAft>
        <a:defRPr sz="2130">
          <a:solidFill>
            <a:schemeClr val="tx2"/>
          </a:solidFill>
          <a:latin typeface="Times New Roman" pitchFamily="18" charset="0"/>
        </a:defRPr>
      </a:lvl6pPr>
      <a:lvl7pPr marL="397442" algn="ctr" defTabSz="442982" rtl="0" eaLnBrk="0" fontAlgn="base" hangingPunct="0">
        <a:spcBef>
          <a:spcPct val="0"/>
        </a:spcBef>
        <a:spcAft>
          <a:spcPct val="0"/>
        </a:spcAft>
        <a:defRPr sz="2130">
          <a:solidFill>
            <a:schemeClr val="tx2"/>
          </a:solidFill>
          <a:latin typeface="Times New Roman" pitchFamily="18" charset="0"/>
        </a:defRPr>
      </a:lvl7pPr>
      <a:lvl8pPr marL="596163" algn="ctr" defTabSz="442982" rtl="0" eaLnBrk="0" fontAlgn="base" hangingPunct="0">
        <a:spcBef>
          <a:spcPct val="0"/>
        </a:spcBef>
        <a:spcAft>
          <a:spcPct val="0"/>
        </a:spcAft>
        <a:defRPr sz="2130">
          <a:solidFill>
            <a:schemeClr val="tx2"/>
          </a:solidFill>
          <a:latin typeface="Times New Roman" pitchFamily="18" charset="0"/>
        </a:defRPr>
      </a:lvl8pPr>
      <a:lvl9pPr marL="794883" algn="ctr" defTabSz="442982" rtl="0" eaLnBrk="0" fontAlgn="base" hangingPunct="0">
        <a:spcBef>
          <a:spcPct val="0"/>
        </a:spcBef>
        <a:spcAft>
          <a:spcPct val="0"/>
        </a:spcAft>
        <a:defRPr sz="2130">
          <a:solidFill>
            <a:schemeClr val="tx2"/>
          </a:solidFill>
          <a:latin typeface="Times New Roman" pitchFamily="18" charset="0"/>
        </a:defRPr>
      </a:lvl9pPr>
    </p:titleStyle>
    <p:bodyStyle>
      <a:lvl1pPr marL="165100" indent="-165100" algn="l" defTabSz="442913" rtl="0" eaLnBrk="0" fontAlgn="base" hangingPunct="0">
        <a:spcBef>
          <a:spcPct val="20000"/>
        </a:spcBef>
        <a:spcAft>
          <a:spcPct val="0"/>
        </a:spcAft>
        <a:buChar char="•"/>
        <a:defRPr sz="1500">
          <a:solidFill>
            <a:schemeClr val="tx1"/>
          </a:solidFill>
          <a:latin typeface="+mn-lt"/>
          <a:ea typeface="+mn-ea"/>
          <a:cs typeface="+mn-cs"/>
        </a:defRPr>
      </a:lvl1pPr>
      <a:lvl2pPr marL="358775" indent="-136525" algn="l" defTabSz="442913" rtl="0" eaLnBrk="0" fontAlgn="base" hangingPunct="0">
        <a:spcBef>
          <a:spcPct val="20000"/>
        </a:spcBef>
        <a:spcAft>
          <a:spcPct val="0"/>
        </a:spcAft>
        <a:buChar char="–"/>
        <a:defRPr sz="1300">
          <a:solidFill>
            <a:schemeClr val="tx1"/>
          </a:solidFill>
          <a:latin typeface="+mn-lt"/>
        </a:defRPr>
      </a:lvl2pPr>
      <a:lvl3pPr marL="552450" indent="-109538" algn="l" defTabSz="442913" rtl="0" eaLnBrk="0" fontAlgn="base" hangingPunct="0">
        <a:spcBef>
          <a:spcPct val="20000"/>
        </a:spcBef>
        <a:spcAft>
          <a:spcPct val="0"/>
        </a:spcAft>
        <a:buChar char="•"/>
        <a:defRPr sz="1100">
          <a:solidFill>
            <a:schemeClr val="tx1"/>
          </a:solidFill>
          <a:latin typeface="+mn-lt"/>
        </a:defRPr>
      </a:lvl3pPr>
      <a:lvl4pPr marL="774700" indent="-109538" algn="l" defTabSz="442913" rtl="0" eaLnBrk="0" fontAlgn="base" hangingPunct="0">
        <a:spcBef>
          <a:spcPct val="20000"/>
        </a:spcBef>
        <a:spcAft>
          <a:spcPct val="0"/>
        </a:spcAft>
        <a:buChar char="–"/>
        <a:defRPr sz="900">
          <a:solidFill>
            <a:schemeClr val="tx1"/>
          </a:solidFill>
          <a:latin typeface="+mn-lt"/>
        </a:defRPr>
      </a:lvl4pPr>
      <a:lvl5pPr marL="995363" indent="-109538" algn="l" defTabSz="442913" rtl="0" eaLnBrk="0" fontAlgn="base" hangingPunct="0">
        <a:spcBef>
          <a:spcPct val="20000"/>
        </a:spcBef>
        <a:spcAft>
          <a:spcPct val="0"/>
        </a:spcAft>
        <a:buChar char="»"/>
        <a:defRPr sz="900">
          <a:solidFill>
            <a:schemeClr val="tx1"/>
          </a:solidFill>
          <a:latin typeface="+mn-lt"/>
        </a:defRPr>
      </a:lvl5pPr>
      <a:lvl6pPr marL="1195085" indent="-110400" algn="l" defTabSz="442982" rtl="0" eaLnBrk="0" fontAlgn="base" hangingPunct="0">
        <a:spcBef>
          <a:spcPct val="20000"/>
        </a:spcBef>
        <a:spcAft>
          <a:spcPct val="0"/>
        </a:spcAft>
        <a:buChar char="»"/>
        <a:defRPr sz="956">
          <a:solidFill>
            <a:schemeClr val="tx1"/>
          </a:solidFill>
          <a:latin typeface="+mn-lt"/>
        </a:defRPr>
      </a:lvl6pPr>
      <a:lvl7pPr marL="1393806" indent="-110400" algn="l" defTabSz="442982" rtl="0" eaLnBrk="0" fontAlgn="base" hangingPunct="0">
        <a:spcBef>
          <a:spcPct val="20000"/>
        </a:spcBef>
        <a:spcAft>
          <a:spcPct val="0"/>
        </a:spcAft>
        <a:buChar char="»"/>
        <a:defRPr sz="956">
          <a:solidFill>
            <a:schemeClr val="tx1"/>
          </a:solidFill>
          <a:latin typeface="+mn-lt"/>
        </a:defRPr>
      </a:lvl7pPr>
      <a:lvl8pPr marL="1592527" indent="-110400" algn="l" defTabSz="442982" rtl="0" eaLnBrk="0" fontAlgn="base" hangingPunct="0">
        <a:spcBef>
          <a:spcPct val="20000"/>
        </a:spcBef>
        <a:spcAft>
          <a:spcPct val="0"/>
        </a:spcAft>
        <a:buChar char="»"/>
        <a:defRPr sz="956">
          <a:solidFill>
            <a:schemeClr val="tx1"/>
          </a:solidFill>
          <a:latin typeface="+mn-lt"/>
        </a:defRPr>
      </a:lvl8pPr>
      <a:lvl9pPr marL="1791248" indent="-110400" algn="l" defTabSz="442982" rtl="0" eaLnBrk="0" fontAlgn="base" hangingPunct="0">
        <a:spcBef>
          <a:spcPct val="20000"/>
        </a:spcBef>
        <a:spcAft>
          <a:spcPct val="0"/>
        </a:spcAft>
        <a:buChar char="»"/>
        <a:defRPr sz="956">
          <a:solidFill>
            <a:schemeClr val="tx1"/>
          </a:solidFill>
          <a:latin typeface="+mn-lt"/>
        </a:defRPr>
      </a:lvl9pPr>
    </p:bodyStyle>
    <p:otherStyle>
      <a:defPPr>
        <a:defRPr lang="en-US"/>
      </a:defPPr>
      <a:lvl1pPr marL="0" algn="l" defTabSz="397442" rtl="0" eaLnBrk="1" latinLnBrk="0" hangingPunct="1">
        <a:defRPr sz="782" kern="1200">
          <a:solidFill>
            <a:schemeClr val="tx1"/>
          </a:solidFill>
          <a:latin typeface="+mn-lt"/>
          <a:ea typeface="+mn-ea"/>
          <a:cs typeface="+mn-cs"/>
        </a:defRPr>
      </a:lvl1pPr>
      <a:lvl2pPr marL="198721" algn="l" defTabSz="397442" rtl="0" eaLnBrk="1" latinLnBrk="0" hangingPunct="1">
        <a:defRPr sz="782" kern="1200">
          <a:solidFill>
            <a:schemeClr val="tx1"/>
          </a:solidFill>
          <a:latin typeface="+mn-lt"/>
          <a:ea typeface="+mn-ea"/>
          <a:cs typeface="+mn-cs"/>
        </a:defRPr>
      </a:lvl2pPr>
      <a:lvl3pPr marL="397442" algn="l" defTabSz="397442" rtl="0" eaLnBrk="1" latinLnBrk="0" hangingPunct="1">
        <a:defRPr sz="782" kern="1200">
          <a:solidFill>
            <a:schemeClr val="tx1"/>
          </a:solidFill>
          <a:latin typeface="+mn-lt"/>
          <a:ea typeface="+mn-ea"/>
          <a:cs typeface="+mn-cs"/>
        </a:defRPr>
      </a:lvl3pPr>
      <a:lvl4pPr marL="596163" algn="l" defTabSz="397442" rtl="0" eaLnBrk="1" latinLnBrk="0" hangingPunct="1">
        <a:defRPr sz="782" kern="1200">
          <a:solidFill>
            <a:schemeClr val="tx1"/>
          </a:solidFill>
          <a:latin typeface="+mn-lt"/>
          <a:ea typeface="+mn-ea"/>
          <a:cs typeface="+mn-cs"/>
        </a:defRPr>
      </a:lvl4pPr>
      <a:lvl5pPr marL="794883" algn="l" defTabSz="397442" rtl="0" eaLnBrk="1" latinLnBrk="0" hangingPunct="1">
        <a:defRPr sz="782" kern="1200">
          <a:solidFill>
            <a:schemeClr val="tx1"/>
          </a:solidFill>
          <a:latin typeface="+mn-lt"/>
          <a:ea typeface="+mn-ea"/>
          <a:cs typeface="+mn-cs"/>
        </a:defRPr>
      </a:lvl5pPr>
      <a:lvl6pPr marL="993604" algn="l" defTabSz="397442" rtl="0" eaLnBrk="1" latinLnBrk="0" hangingPunct="1">
        <a:defRPr sz="782" kern="1200">
          <a:solidFill>
            <a:schemeClr val="tx1"/>
          </a:solidFill>
          <a:latin typeface="+mn-lt"/>
          <a:ea typeface="+mn-ea"/>
          <a:cs typeface="+mn-cs"/>
        </a:defRPr>
      </a:lvl6pPr>
      <a:lvl7pPr marL="1192325" algn="l" defTabSz="397442" rtl="0" eaLnBrk="1" latinLnBrk="0" hangingPunct="1">
        <a:defRPr sz="782" kern="1200">
          <a:solidFill>
            <a:schemeClr val="tx1"/>
          </a:solidFill>
          <a:latin typeface="+mn-lt"/>
          <a:ea typeface="+mn-ea"/>
          <a:cs typeface="+mn-cs"/>
        </a:defRPr>
      </a:lvl7pPr>
      <a:lvl8pPr marL="1391046" algn="l" defTabSz="397442" rtl="0" eaLnBrk="1" latinLnBrk="0" hangingPunct="1">
        <a:defRPr sz="782" kern="1200">
          <a:solidFill>
            <a:schemeClr val="tx1"/>
          </a:solidFill>
          <a:latin typeface="+mn-lt"/>
          <a:ea typeface="+mn-ea"/>
          <a:cs typeface="+mn-cs"/>
        </a:defRPr>
      </a:lvl8pPr>
      <a:lvl9pPr marL="1589767" algn="l" defTabSz="397442" rtl="0" eaLnBrk="1" latinLnBrk="0" hangingPunct="1">
        <a:defRPr sz="78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4.xml"/><Relationship Id="rId4" Type="http://schemas.openxmlformats.org/officeDocument/2006/relationships/image" Target="../media/image16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6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4.xml"/><Relationship Id="rId5" Type="http://schemas.openxmlformats.org/officeDocument/2006/relationships/image" Target="../media/image175.jpeg"/><Relationship Id="rId4" Type="http://schemas.openxmlformats.org/officeDocument/2006/relationships/image" Target="../media/image174.jpeg"/></Relationships>
</file>

<file path=ppt/slides/_rels/slide112.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4.xml"/><Relationship Id="rId4" Type="http://schemas.openxmlformats.org/officeDocument/2006/relationships/image" Target="../media/image19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4.xml"/><Relationship Id="rId4" Type="http://schemas.openxmlformats.org/officeDocument/2006/relationships/image" Target="../media/image194.png"/></Relationships>
</file>

<file path=ppt/slides/_rels/slide12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14.xml"/><Relationship Id="rId4" Type="http://schemas.openxmlformats.org/officeDocument/2006/relationships/image" Target="../media/image199.jpeg"/></Relationships>
</file>

<file path=ppt/slides/_rels/slide12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4.xml"/><Relationship Id="rId4" Type="http://schemas.openxmlformats.org/officeDocument/2006/relationships/image" Target="../media/image208.jpeg"/></Relationships>
</file>

<file path=ppt/slides/_rels/slide13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4.xml"/><Relationship Id="rId4" Type="http://schemas.openxmlformats.org/officeDocument/2006/relationships/image" Target="../media/image216.jpeg"/></Relationships>
</file>

<file path=ppt/slides/_rels/slide13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png"/><Relationship Id="rId1" Type="http://schemas.openxmlformats.org/officeDocument/2006/relationships/slideLayout" Target="../slideLayouts/slideLayout14.xml"/><Relationship Id="rId4" Type="http://schemas.openxmlformats.org/officeDocument/2006/relationships/image" Target="../media/image219.jpeg"/></Relationships>
</file>

<file path=ppt/slides/_rels/slide13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14.xml"/><Relationship Id="rId4" Type="http://schemas.openxmlformats.org/officeDocument/2006/relationships/image" Target="../media/image222.jpeg"/></Relationships>
</file>

<file path=ppt/slides/_rels/slide13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14.xml"/><Relationship Id="rId4" Type="http://schemas.openxmlformats.org/officeDocument/2006/relationships/image" Target="../media/image225.jpeg"/></Relationships>
</file>

<file path=ppt/slides/_rels/slide13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160.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14.xml"/><Relationship Id="rId5" Type="http://schemas.openxmlformats.org/officeDocument/2006/relationships/image" Target="../media/image254.jpeg"/><Relationship Id="rId4" Type="http://schemas.openxmlformats.org/officeDocument/2006/relationships/image" Target="../media/image253.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image" Target="../media/image257.jpeg"/><Relationship Id="rId1" Type="http://schemas.openxmlformats.org/officeDocument/2006/relationships/slideLayout" Target="../slideLayouts/slideLayout14.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168.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png"/><Relationship Id="rId1" Type="http://schemas.openxmlformats.org/officeDocument/2006/relationships/slideLayout" Target="../slideLayouts/slideLayout14.xml"/><Relationship Id="rId5" Type="http://schemas.openxmlformats.org/officeDocument/2006/relationships/image" Target="../media/image271.jpeg"/><Relationship Id="rId4" Type="http://schemas.openxmlformats.org/officeDocument/2006/relationships/image" Target="../media/image27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4.xm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4.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4.xml"/><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4.xml"/><Relationship Id="rId4" Type="http://schemas.openxmlformats.org/officeDocument/2006/relationships/image" Target="../media/image116.jpeg"/></Relationships>
</file>

<file path=ppt/slides/_rels/slide7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8.jpe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1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wmf"/><Relationship Id="rId1" Type="http://schemas.openxmlformats.org/officeDocument/2006/relationships/slideLayout" Target="../slideLayouts/slideLayout1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4.xml"/><Relationship Id="rId4" Type="http://schemas.openxmlformats.org/officeDocument/2006/relationships/image" Target="../media/image14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4.xml"/><Relationship Id="rId4" Type="http://schemas.openxmlformats.org/officeDocument/2006/relationships/image" Target="../media/image146.jpeg"/></Relationships>
</file>

<file path=ppt/slides/_rels/slide8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7188" y="996950"/>
            <a:ext cx="7058025" cy="1570038"/>
          </a:xfrm>
          <a:prstGeom prst="rect">
            <a:avLst/>
          </a:prstGeom>
          <a:noFill/>
        </p:spPr>
        <p:txBody>
          <a:bodyPr>
            <a:spAutoFit/>
          </a:bodyPr>
          <a:lstStyle/>
          <a:p>
            <a:pPr algn="ctr">
              <a:defRPr/>
            </a:pPr>
            <a:r>
              <a:rPr lang="en-US" sz="4000" dirty="0">
                <a:solidFill>
                  <a:srgbClr val="0000CC"/>
                </a:solidFill>
                <a:latin typeface="Engravers MT" panose="02090707080505020304" pitchFamily="18" charset="0"/>
              </a:rPr>
              <a:t>Alaska Clean Seas</a:t>
            </a:r>
          </a:p>
          <a:p>
            <a:pPr algn="ctr">
              <a:defRPr/>
            </a:pPr>
            <a:r>
              <a:rPr lang="en-US" sz="2400" spc="50" dirty="0">
                <a:latin typeface="Arial Rounded MT Bold" panose="020F0704030504030204" pitchFamily="34" charset="0"/>
                <a:cs typeface="MV Boli" panose="02000500030200090000" pitchFamily="2" charset="0"/>
              </a:rPr>
              <a:t>Spill Response Equipment Catalog</a:t>
            </a:r>
          </a:p>
          <a:p>
            <a:pPr algn="ctr">
              <a:defRPr/>
            </a:pPr>
            <a:r>
              <a:rPr lang="en-US" sz="2400" spc="50" dirty="0" smtClean="0">
                <a:latin typeface="Arial Rounded MT Bold" panose="020F0704030504030204" pitchFamily="34" charset="0"/>
                <a:cs typeface="MV Boli" panose="02000500030200090000" pitchFamily="2" charset="0"/>
              </a:rPr>
              <a:t>2022</a:t>
            </a:r>
            <a:endParaRPr lang="en-US" sz="2400" dirty="0">
              <a:latin typeface="Arial Rounded MT Bold" panose="020F0704030504030204" pitchFamily="34" charset="0"/>
              <a:cs typeface="MV Boli" panose="02000500030200090000" pitchFamily="2" charset="0"/>
            </a:endParaRPr>
          </a:p>
          <a:p>
            <a:pPr algn="ctr">
              <a:defRPr/>
            </a:pP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8"/>
          <p:cNvSpPr txBox="1">
            <a:spLocks noChangeArrowheads="1"/>
          </p:cNvSpPr>
          <p:nvPr/>
        </p:nvSpPr>
        <p:spPr bwMode="auto">
          <a:xfrm>
            <a:off x="1192213" y="3760788"/>
            <a:ext cx="4838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endParaRPr lang="en-US" altLang="en-US" sz="2700">
              <a:latin typeface="Century Gothic" panose="020B0502020202020204" pitchFamily="34" charset="0"/>
            </a:endParaRPr>
          </a:p>
        </p:txBody>
      </p:sp>
      <p:graphicFrame>
        <p:nvGraphicFramePr>
          <p:cNvPr id="482055" name="Group 775"/>
          <p:cNvGraphicFramePr>
            <a:graphicFrameLocks noGrp="1"/>
          </p:cNvGraphicFramePr>
          <p:nvPr/>
        </p:nvGraphicFramePr>
        <p:xfrm>
          <a:off x="1077913" y="1357313"/>
          <a:ext cx="5832475" cy="7132638"/>
        </p:xfrm>
        <a:graphic>
          <a:graphicData uri="http://schemas.openxmlformats.org/drawingml/2006/table">
            <a:tbl>
              <a:tblPr/>
              <a:tblGrid>
                <a:gridCol w="4643773">
                  <a:extLst>
                    <a:ext uri="{9D8B030D-6E8A-4147-A177-3AD203B41FA5}">
                      <a16:colId xmlns:a16="http://schemas.microsoft.com/office/drawing/2014/main" val="20000"/>
                    </a:ext>
                  </a:extLst>
                </a:gridCol>
                <a:gridCol w="1188702">
                  <a:extLst>
                    <a:ext uri="{9D8B030D-6E8A-4147-A177-3AD203B41FA5}">
                      <a16:colId xmlns:a16="http://schemas.microsoft.com/office/drawing/2014/main" val="20001"/>
                    </a:ext>
                  </a:extLst>
                </a:gridCol>
              </a:tblGrid>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Heavy Oil Pumps</a:t>
                      </a:r>
                    </a:p>
                  </a:txBody>
                  <a:tcPr marL="274347" marR="8230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70</a:t>
                      </a:r>
                    </a:p>
                  </a:txBody>
                  <a:tcPr marL="274347" marR="8230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21767678"/>
                  </a:ext>
                </a:extLst>
              </a:tr>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Air Diaphragm Pumps 0.5” to 3”</a:t>
                      </a:r>
                    </a:p>
                  </a:txBody>
                  <a:tcPr marL="274347" marR="8230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71</a:t>
                      </a:r>
                    </a:p>
                  </a:txBody>
                  <a:tcPr marL="274347" marR="8230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252869845"/>
                  </a:ext>
                </a:extLst>
              </a:tr>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Diesel/Hydraulic Diaphragm Pumps 2” and 3”</a:t>
                      </a:r>
                    </a:p>
                  </a:txBody>
                  <a:tcPr marL="274347" marR="8230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72</a:t>
                      </a:r>
                    </a:p>
                  </a:txBody>
                  <a:tcPr marL="274347" marR="8230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2856242757"/>
                  </a:ext>
                </a:extLst>
              </a:tr>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Gas Diaphragm Pumps 3”</a:t>
                      </a:r>
                    </a:p>
                  </a:txBody>
                  <a:tcPr marL="274347" marR="8230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73</a:t>
                      </a:r>
                    </a:p>
                  </a:txBody>
                  <a:tcPr marL="274347" marR="8230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450301977"/>
                  </a:ext>
                </a:extLst>
              </a:tr>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Diesel/Hydraulic Peristaltic Pumps 2” , 2 ½” and 3” </a:t>
                      </a:r>
                    </a:p>
                  </a:txBody>
                  <a:tcPr marL="274347" marR="8230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74</a:t>
                      </a:r>
                    </a:p>
                  </a:txBody>
                  <a:tcPr marL="274347" marR="8230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274922543"/>
                  </a:ext>
                </a:extLst>
              </a:tr>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Sykes Univac Diesel Pumps 3” </a:t>
                      </a:r>
                    </a:p>
                  </a:txBody>
                  <a:tcPr marL="274347" marR="8230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75</a:t>
                      </a:r>
                    </a:p>
                  </a:txBody>
                  <a:tcPr marL="274347" marR="8230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359643218"/>
                  </a:ext>
                </a:extLst>
              </a:tr>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Centrifugal Pumps 2”, 3” and 4”</a:t>
                      </a:r>
                    </a:p>
                  </a:txBody>
                  <a:tcPr marL="274347" marR="82304" marT="45724" marB="4572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76</a:t>
                      </a:r>
                    </a:p>
                  </a:txBody>
                  <a:tcPr marL="274347" marR="82304" marT="45724" marB="4572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433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Emergency Dewatering Pumps 2” </a:t>
                      </a:r>
                    </a:p>
                  </a:txBody>
                  <a:tcPr marL="274347" marR="82304" marT="45724" marB="45724"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77</a:t>
                      </a:r>
                    </a:p>
                  </a:txBody>
                  <a:tcPr marL="274347" marR="82304" marT="45724" marB="4572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1"/>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normalizeH="0" baseline="0" dirty="0" smtClean="0">
                          <a:ln>
                            <a:noFill/>
                          </a:ln>
                          <a:solidFill>
                            <a:schemeClr val="tx1"/>
                          </a:solidFill>
                          <a:effectLst/>
                          <a:latin typeface="Century Gothic" pitchFamily="34" charset="0"/>
                          <a:ea typeface="+mn-ea"/>
                          <a:cs typeface="+mn-cs"/>
                        </a:rPr>
                        <a:t>Logistics Support Equipment</a:t>
                      </a:r>
                    </a:p>
                  </a:txBody>
                  <a:tcPr marL="91446" marR="91446" marT="45718" marB="45718" horzOverflow="overflow">
                    <a:lnL cap="flat">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Century Gothic" pitchFamily="34" charset="0"/>
                          <a:ea typeface="+mn-ea"/>
                          <a:cs typeface="+mn-cs"/>
                        </a:rPr>
                        <a:t>Section G</a:t>
                      </a:r>
                    </a:p>
                  </a:txBody>
                  <a:tcPr marL="91446" marR="91446" marT="45718" marB="45718"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2"/>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Centaur 950DT</a:t>
                      </a:r>
                    </a:p>
                  </a:txBody>
                  <a:tcPr marL="274338" marR="91446" marT="45718" marB="45718"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78</a:t>
                      </a:r>
                    </a:p>
                  </a:txBody>
                  <a:tcPr marL="274338" marR="91446" marT="45718" marB="45718"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3"/>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4-Wheelers</a:t>
                      </a:r>
                    </a:p>
                  </a:txBody>
                  <a:tcPr marL="274338" marR="91446" marT="45718" marB="45718"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79</a:t>
                      </a:r>
                    </a:p>
                  </a:txBody>
                  <a:tcPr marL="274338" marR="91446" marT="45718" marB="45718"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4"/>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Kubotas with Tracks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80</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Tucker Sno-Cat</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81</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Bobcat Tool Cat 5600</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82</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Snow Machines and Sleds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83</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Muck Truck Motorized Wheelbarrow</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84</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Passenger/Work Vehicles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85</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14 Passenger Bus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86</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Medium Duty Flatbed</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87</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Truck Tractors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88</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Boom Trucks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89</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4"/>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Mechanics’ Trailers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90</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5"/>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Dump Truck</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91</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6"/>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Dempster System Equipped Trucks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92</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7"/>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Skid Steer Loaders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93</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8"/>
                  </a:ext>
                </a:extLst>
              </a:tr>
              <a:tr h="274331">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Warehouse Fork Lifts</a:t>
                      </a:r>
                    </a:p>
                  </a:txBody>
                  <a:tcPr marL="274338" marR="91446"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94</a:t>
                      </a:r>
                    </a:p>
                  </a:txBody>
                  <a:tcPr marL="274338"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9"/>
                  </a:ext>
                </a:extLst>
              </a:tr>
            </a:tbl>
          </a:graphicData>
        </a:graphic>
      </p:graphicFrame>
      <p:sp>
        <p:nvSpPr>
          <p:cNvPr id="44088" name="Text Box 376"/>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IV</a:t>
            </a:r>
          </a:p>
        </p:txBody>
      </p:sp>
      <p:sp>
        <p:nvSpPr>
          <p:cNvPr id="44089" name="Text Box 9"/>
          <p:cNvSpPr txBox="1">
            <a:spLocks noChangeArrowheads="1"/>
          </p:cNvSpPr>
          <p:nvPr/>
        </p:nvSpPr>
        <p:spPr bwMode="auto">
          <a:xfrm>
            <a:off x="2230438" y="804863"/>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600" b="1">
                <a:latin typeface="Century Gothic" panose="020B0502020202020204" pitchFamily="34" charset="0"/>
              </a:rPr>
              <a:t>Table Of Contents - Continued</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2942" name="Group 94"/>
          <p:cNvGraphicFramePr>
            <a:graphicFrameLocks noGrp="1"/>
          </p:cNvGraphicFramePr>
          <p:nvPr>
            <p:ph sz="half" idx="1"/>
          </p:nvPr>
        </p:nvGraphicFramePr>
        <p:xfrm>
          <a:off x="573088" y="1795463"/>
          <a:ext cx="6759575" cy="5999161"/>
        </p:xfrm>
        <a:graphic>
          <a:graphicData uri="http://schemas.openxmlformats.org/drawingml/2006/table">
            <a:tbl>
              <a:tblPr/>
              <a:tblGrid>
                <a:gridCol w="1614487">
                  <a:extLst>
                    <a:ext uri="{9D8B030D-6E8A-4147-A177-3AD203B41FA5}">
                      <a16:colId xmlns:a16="http://schemas.microsoft.com/office/drawing/2014/main" val="20000"/>
                    </a:ext>
                  </a:extLst>
                </a:gridCol>
                <a:gridCol w="1198559">
                  <a:extLst>
                    <a:ext uri="{9D8B030D-6E8A-4147-A177-3AD203B41FA5}">
                      <a16:colId xmlns:a16="http://schemas.microsoft.com/office/drawing/2014/main" val="20001"/>
                    </a:ext>
                  </a:extLst>
                </a:gridCol>
                <a:gridCol w="428629">
                  <a:extLst>
                    <a:ext uri="{9D8B030D-6E8A-4147-A177-3AD203B41FA5}">
                      <a16:colId xmlns:a16="http://schemas.microsoft.com/office/drawing/2014/main" val="20002"/>
                    </a:ext>
                  </a:extLst>
                </a:gridCol>
                <a:gridCol w="863525">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214215">
                  <a:extLst>
                    <a:ext uri="{9D8B030D-6E8A-4147-A177-3AD203B41FA5}">
                      <a16:colId xmlns:a16="http://schemas.microsoft.com/office/drawing/2014/main" val="20005"/>
                    </a:ext>
                  </a:extLst>
                </a:gridCol>
              </a:tblGrid>
              <a:tr h="1066878">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Diesel/Hydraulic Peristaltic Pumps 2”, 2 ½”, </a:t>
                      </a:r>
                      <a:r>
                        <a:rPr kumimoji="0" lang="en-US" sz="2400" b="1" i="0" u="none" strike="noStrike" cap="none" normalizeH="0" baseline="0" dirty="0" smtClean="0">
                          <a:ln>
                            <a:noFill/>
                          </a:ln>
                          <a:solidFill>
                            <a:srgbClr val="000066"/>
                          </a:solidFill>
                          <a:effectLst/>
                          <a:latin typeface="Century Gothic" pitchFamily="34" charset="0"/>
                        </a:rPr>
                        <a:t>and</a:t>
                      </a:r>
                      <a:r>
                        <a:rPr kumimoji="0" lang="en-US" sz="3200" b="1" i="0" u="none" strike="noStrike" cap="none" normalizeH="0" baseline="0" dirty="0" smtClean="0">
                          <a:ln>
                            <a:noFill/>
                          </a:ln>
                          <a:solidFill>
                            <a:srgbClr val="000066"/>
                          </a:solidFill>
                          <a:effectLst/>
                          <a:latin typeface="Century Gothic" pitchFamily="34" charset="0"/>
                        </a:rPr>
                        <a:t> 3” </a:t>
                      </a:r>
                    </a:p>
                  </a:txBody>
                  <a:tcPr marT="45728" marB="4572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99141">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8" marB="4572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73">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8" marB="45728"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103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8" marB="45728"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19 Total </a:t>
                      </a: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7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8" marB="45728"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Diesel America West and Salaroll</a:t>
                      </a: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36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8" marB="4572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7 each, ACS</a:t>
                      </a:r>
                    </a:p>
                  </a:txBody>
                  <a:tcPr marT="45728" marB="45728"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CPAI</a:t>
                      </a:r>
                    </a:p>
                  </a:txBody>
                  <a:tcPr marT="45728" marB="45728"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8" marB="45728"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8" marB="4572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6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8" marB="4572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ENI</a:t>
                      </a:r>
                    </a:p>
                  </a:txBody>
                  <a:tcPr marT="45728" marB="45728"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 each, HAK</a:t>
                      </a:r>
                    </a:p>
                  </a:txBody>
                  <a:tcPr marT="45728" marB="45728"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cap="none" normalizeH="0" baseline="0" dirty="0" smtClean="0">
                        <a:ln>
                          <a:noFill/>
                        </a:ln>
                        <a:solidFill>
                          <a:schemeClr val="tx1"/>
                        </a:solidFill>
                        <a:effectLst/>
                        <a:latin typeface="Century Gothic" pitchFamily="34" charset="0"/>
                      </a:endParaRPr>
                    </a:p>
                  </a:txBody>
                  <a:tcPr marT="45728" marB="45728"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8" marB="4572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73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8" marB="45728"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53-115 GPM, 75-164 BPH</a:t>
                      </a: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0143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8" marB="45728"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Transfer of product from a recovery point to a set storage area.</a:t>
                      </a: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60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8" marB="45728"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Suction and discharge hose</a:t>
                      </a:r>
                    </a:p>
                  </a:txBody>
                  <a:tcPr marT="45728" marB="4572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32124" name="Picture 43" descr="Diesel Peristaltic 2''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3300413"/>
            <a:ext cx="2601912"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7" name="Text Box 9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74</a:t>
            </a:r>
          </a:p>
        </p:txBody>
      </p:sp>
      <p:pic>
        <p:nvPicPr>
          <p:cNvPr id="1321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6563" y="3465513"/>
            <a:ext cx="27051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3958" name="Group 86"/>
          <p:cNvGraphicFramePr>
            <a:graphicFrameLocks noGrp="1"/>
          </p:cNvGraphicFramePr>
          <p:nvPr>
            <p:ph sz="half" idx="1"/>
          </p:nvPr>
        </p:nvGraphicFramePr>
        <p:xfrm>
          <a:off x="573088" y="1795463"/>
          <a:ext cx="6759575" cy="5570544"/>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11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Sykes Univac Diesel Pump 3” </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8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24">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9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Sykes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340 GPM, 485 BPH</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013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Transfer of product from a recovery point to a set storage area.</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654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Suction and discharge hose</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33141" name="Picture 45" descr="Sykes Diesel Pum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2508250"/>
            <a:ext cx="3998912"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4" name="Text Box 5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75</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7"/>
          <p:cNvSpPr txBox="1">
            <a:spLocks noChangeArrowheads="1"/>
          </p:cNvSpPr>
          <p:nvPr/>
        </p:nvSpPr>
        <p:spPr bwMode="auto">
          <a:xfrm>
            <a:off x="12700" y="2692400"/>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5004" name="Group 108"/>
          <p:cNvGraphicFramePr>
            <a:graphicFrameLocks noGrp="1"/>
          </p:cNvGraphicFramePr>
          <p:nvPr>
            <p:ph sz="half" idx="1"/>
          </p:nvPr>
        </p:nvGraphicFramePr>
        <p:xfrm>
          <a:off x="501650" y="1141413"/>
          <a:ext cx="6696075" cy="7475539"/>
        </p:xfrm>
        <a:graphic>
          <a:graphicData uri="http://schemas.openxmlformats.org/drawingml/2006/table">
            <a:tbl>
              <a:tblPr/>
              <a:tblGrid>
                <a:gridCol w="1614326">
                  <a:extLst>
                    <a:ext uri="{9D8B030D-6E8A-4147-A177-3AD203B41FA5}">
                      <a16:colId xmlns:a16="http://schemas.microsoft.com/office/drawing/2014/main" val="20000"/>
                    </a:ext>
                  </a:extLst>
                </a:gridCol>
                <a:gridCol w="1410452">
                  <a:extLst>
                    <a:ext uri="{9D8B030D-6E8A-4147-A177-3AD203B41FA5}">
                      <a16:colId xmlns:a16="http://schemas.microsoft.com/office/drawing/2014/main" val="20001"/>
                    </a:ext>
                  </a:extLst>
                </a:gridCol>
                <a:gridCol w="437213">
                  <a:extLst>
                    <a:ext uri="{9D8B030D-6E8A-4147-A177-3AD203B41FA5}">
                      <a16:colId xmlns:a16="http://schemas.microsoft.com/office/drawing/2014/main" val="20002"/>
                    </a:ext>
                  </a:extLst>
                </a:gridCol>
                <a:gridCol w="1002803">
                  <a:extLst>
                    <a:ext uri="{9D8B030D-6E8A-4147-A177-3AD203B41FA5}">
                      <a16:colId xmlns:a16="http://schemas.microsoft.com/office/drawing/2014/main" val="20003"/>
                    </a:ext>
                  </a:extLst>
                </a:gridCol>
                <a:gridCol w="579248">
                  <a:extLst>
                    <a:ext uri="{9D8B030D-6E8A-4147-A177-3AD203B41FA5}">
                      <a16:colId xmlns:a16="http://schemas.microsoft.com/office/drawing/2014/main" val="20004"/>
                    </a:ext>
                  </a:extLst>
                </a:gridCol>
                <a:gridCol w="428714">
                  <a:extLst>
                    <a:ext uri="{9D8B030D-6E8A-4147-A177-3AD203B41FA5}">
                      <a16:colId xmlns:a16="http://schemas.microsoft.com/office/drawing/2014/main" val="20005"/>
                    </a:ext>
                  </a:extLst>
                </a:gridCol>
                <a:gridCol w="1223319">
                  <a:extLst>
                    <a:ext uri="{9D8B030D-6E8A-4147-A177-3AD203B41FA5}">
                      <a16:colId xmlns:a16="http://schemas.microsoft.com/office/drawing/2014/main" val="20006"/>
                    </a:ext>
                  </a:extLst>
                </a:gridCol>
              </a:tblGrid>
              <a:tr h="1164320">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000066"/>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Centrifugal Pumps 2”, 3” </a:t>
                      </a:r>
                      <a:r>
                        <a:rPr kumimoji="0" lang="en-US" sz="2400" b="1" i="0" u="none" strike="noStrike" cap="none" normalizeH="0" baseline="0" dirty="0" smtClean="0">
                          <a:ln>
                            <a:noFill/>
                          </a:ln>
                          <a:solidFill>
                            <a:srgbClr val="000066"/>
                          </a:solidFill>
                          <a:effectLst/>
                          <a:latin typeface="Century Gothic" pitchFamily="34" charset="0"/>
                        </a:rPr>
                        <a:t>and </a:t>
                      </a:r>
                      <a:r>
                        <a:rPr kumimoji="0" lang="en-US" sz="3200" b="1" i="0" u="none" strike="noStrike" cap="none" normalizeH="0" baseline="0" dirty="0" smtClean="0">
                          <a:ln>
                            <a:noFill/>
                          </a:ln>
                          <a:solidFill>
                            <a:srgbClr val="000066"/>
                          </a:solidFill>
                          <a:effectLst/>
                          <a:latin typeface="Century Gothic" pitchFamily="34" charset="0"/>
                        </a:rPr>
                        <a:t>4”</a:t>
                      </a:r>
                    </a:p>
                  </a:txBody>
                  <a:tcPr marL="91431" marR="91431" marT="45712" marB="4571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8735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31" marR="91431" marT="45712" marB="45712"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31" marR="91431" marT="45712" marB="45712"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Century Gothic" pitchFamily="34" charset="0"/>
                        </a:rPr>
                        <a:t>115  Total </a:t>
                      </a: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1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L="91431" marR="91431" marT="45712" marB="45712"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Diesel America West, Elastec American Marine, Gorman-Rupp, Honda, Multi-Quip, and </a:t>
                      </a:r>
                      <a:r>
                        <a:rPr kumimoji="0" lang="en-US" sz="1200" b="0" i="0" u="none" strike="noStrike" cap="none" normalizeH="0" baseline="0" dirty="0" err="1" smtClean="0">
                          <a:ln>
                            <a:noFill/>
                          </a:ln>
                          <a:solidFill>
                            <a:srgbClr val="000000"/>
                          </a:solidFill>
                          <a:effectLst/>
                          <a:latin typeface="Century Gothic" pitchFamily="34" charset="0"/>
                        </a:rPr>
                        <a:t>Yanmar</a:t>
                      </a:r>
                      <a:endParaRPr kumimoji="0" lang="en-US" sz="1200" b="0" i="0" u="none" strike="noStrike" cap="none" normalizeH="0" baseline="0" dirty="0" smtClean="0">
                        <a:ln>
                          <a:noFill/>
                        </a:ln>
                        <a:solidFill>
                          <a:srgbClr val="000000"/>
                        </a:solidFill>
                        <a:effectLst/>
                        <a:latin typeface="Century Gothic" pitchFamily="34" charset="0"/>
                      </a:endParaRP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05">
                <a:tc row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31" marR="91431" marT="45712" marB="4571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52 each, ACS                </a:t>
                      </a:r>
                    </a:p>
                  </a:txBody>
                  <a:tcPr marL="91431" marR="91431" marT="45712" marB="45712"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28 each, CPAI</a:t>
                      </a:r>
                    </a:p>
                  </a:txBody>
                  <a:tcPr marL="91431" marR="91431" marT="45712" marB="45712"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1" marR="91431" marT="45712" marB="4571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1" marR="91431"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305">
                <a:tc v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ENI</a:t>
                      </a:r>
                    </a:p>
                  </a:txBody>
                  <a:tcPr marL="91431" marR="91431" marT="45712" marB="45712"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31 each, HAK</a:t>
                      </a:r>
                    </a:p>
                  </a:txBody>
                  <a:tcPr marL="91431" marR="91431" marT="45712" marB="45712" horzOverflow="overflow">
                    <a:lnL>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1" marR="91431" marT="45712" marB="45712"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657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1" marR="91431" marT="45712" marB="4571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each, Savant</a:t>
                      </a:r>
                    </a:p>
                  </a:txBody>
                  <a:tcPr marL="91431" marR="91431" marT="45712" marB="45712" horzOverflow="overflow">
                    <a:lnL>
                      <a:noFill/>
                    </a:lnL>
                    <a:lnR cap="flat">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endParaRPr kumimoji="0" lang="en-US" sz="1200" b="0" i="0" u="none" strike="noStrike" kern="1200" cap="none" normalizeH="0" baseline="0" dirty="0">
                        <a:ln>
                          <a:noFill/>
                        </a:ln>
                        <a:solidFill>
                          <a:srgbClr val="000000"/>
                        </a:solidFill>
                        <a:effectLst/>
                        <a:latin typeface="Century Gothic" pitchFamily="34" charset="0"/>
                        <a:ea typeface="+mn-ea"/>
                        <a:cs typeface="+mn-cs"/>
                      </a:endParaRP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dirty="0"/>
                    </a:p>
                  </a:txBody>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19359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31" marR="91431" marT="45712" marB="45712"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ts val="288"/>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each, 1”, 32 GPM, 46 BPH Gas</a:t>
                      </a:r>
                    </a:p>
                    <a:p>
                      <a:pPr marL="0" marR="0" lvl="0" indent="0" algn="l" defTabSz="1019175" rtl="0" eaLnBrk="0" fontAlgn="base" latinLnBrk="0" hangingPunct="0">
                        <a:lnSpc>
                          <a:spcPct val="100000"/>
                        </a:lnSpc>
                        <a:spcBef>
                          <a:spcPts val="288"/>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each, 1 ½”, 74 GPM, 106 BPH Gas</a:t>
                      </a:r>
                    </a:p>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30 each, 2” up to 220 GPM, 314 BPH </a:t>
                      </a:r>
                    </a:p>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56 each, 3” up to 400 GPM, 571 BPH </a:t>
                      </a:r>
                    </a:p>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17 each, 4” 370-750 GPM, 528-1,071 BPH</a:t>
                      </a: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955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1" marR="91431" marT="45712" marB="45712"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8 each, 4” Fire Boom Pumps, Elastec American Marine</a:t>
                      </a: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955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31" marR="91431" marT="45712" marB="45712"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Transfer of product from a recovery point to a set storage area.</a:t>
                      </a:r>
                    </a:p>
                  </a:txBody>
                  <a:tcPr marL="91431" marR="91431"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3648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31" marR="91431" marT="45712" marB="45712"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Suction and discharge hose</a:t>
                      </a:r>
                    </a:p>
                  </a:txBody>
                  <a:tcPr marL="91431" marR="91431" marT="45712" marB="4571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34175" name="Picture 58" descr="Trash Pum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35238"/>
            <a:ext cx="17875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6" name="Picture 59" descr="4 Trash Pu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325" y="2533650"/>
            <a:ext cx="18462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61" name="Text Box 70"/>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76</a:t>
            </a:r>
          </a:p>
        </p:txBody>
      </p:sp>
      <p:pic>
        <p:nvPicPr>
          <p:cNvPr id="134178"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25" y="2535238"/>
            <a:ext cx="1854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6005" name="Group 85"/>
          <p:cNvGraphicFramePr>
            <a:graphicFrameLocks noGrp="1"/>
          </p:cNvGraphicFramePr>
          <p:nvPr>
            <p:ph sz="half" idx="1"/>
          </p:nvPr>
        </p:nvGraphicFramePr>
        <p:xfrm>
          <a:off x="573088" y="1795463"/>
          <a:ext cx="6759575" cy="5257801"/>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82562">
                  <a:extLst>
                    <a:ext uri="{9D8B030D-6E8A-4147-A177-3AD203B41FA5}">
                      <a16:colId xmlns:a16="http://schemas.microsoft.com/office/drawing/2014/main" val="20002"/>
                    </a:ext>
                  </a:extLst>
                </a:gridCol>
                <a:gridCol w="3335338">
                  <a:extLst>
                    <a:ext uri="{9D8B030D-6E8A-4147-A177-3AD203B41FA5}">
                      <a16:colId xmlns:a16="http://schemas.microsoft.com/office/drawing/2014/main" val="20003"/>
                    </a:ext>
                  </a:extLst>
                </a:gridCol>
              </a:tblGrid>
              <a:tr h="1066792">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Emergency Dewatering Pumps 2” </a:t>
                      </a:r>
                    </a:p>
                  </a:txBody>
                  <a:tcPr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238">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89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4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6 Total </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Ohler Machinery</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230 GPM, 329 BPH  </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4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Emergency dewatering pump for vessels in distress.</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6" marB="45716"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Suction and discharge hose</a:t>
                      </a:r>
                    </a:p>
                  </a:txBody>
                  <a:tcPr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35189" name="Picture 46" descr="Emergency Dewatering Pump 2''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3013075"/>
            <a:ext cx="26924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0" name="Picture 47" descr="Emergency Dewatering Pump 2''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0" y="3013075"/>
            <a:ext cx="2693988"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2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77</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39641806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6"/>
          <p:cNvSpPr txBox="1">
            <a:spLocks noChangeArrowheads="1"/>
          </p:cNvSpPr>
          <p:nvPr/>
        </p:nvSpPr>
        <p:spPr bwMode="auto">
          <a:xfrm>
            <a:off x="784225" y="2551113"/>
            <a:ext cx="6529388" cy="2090737"/>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r>
              <a:rPr lang="en-US" sz="4500" b="1" dirty="0">
                <a:solidFill>
                  <a:srgbClr val="000066"/>
                </a:solidFill>
                <a:latin typeface="+mj-lt"/>
              </a:rPr>
              <a:t>Logistics Support Equipment</a:t>
            </a:r>
          </a:p>
          <a:p>
            <a:pPr algn="ctr" defTabSz="1019175">
              <a:spcBef>
                <a:spcPct val="50000"/>
              </a:spcBef>
              <a:defRPr/>
            </a:pPr>
            <a:endParaRPr lang="en-US" sz="2700" dirty="0"/>
          </a:p>
        </p:txBody>
      </p:sp>
      <p:sp>
        <p:nvSpPr>
          <p:cNvPr id="93187" name="Text Box 9"/>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G</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414839824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8"/>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96490" name="Group 1258"/>
          <p:cNvGraphicFramePr>
            <a:graphicFrameLocks noGrp="1"/>
          </p:cNvGraphicFramePr>
          <p:nvPr>
            <p:ph sz="half" idx="1"/>
          </p:nvPr>
        </p:nvGraphicFramePr>
        <p:xfrm>
          <a:off x="501650" y="1644650"/>
          <a:ext cx="6759575" cy="6245226"/>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98297">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Centaur 950DT</a:t>
                      </a:r>
                    </a:p>
                  </a:txBody>
                  <a:tcPr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1166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6" marB="4571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98422">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1521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 Total </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9987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Ontario Drive &amp; Gear Limited</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9842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each, CPAI        1 each, HAK</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969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Diesel powered amphibious tracked vehicle.</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7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All-season cross-country transportation of equipment and personnel.</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4937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6" marB="4571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Trailer, electric winch</a:t>
                      </a:r>
                      <a:endParaRPr kumimoji="0" lang="en-US" sz="1200" b="0" i="0" u="none" strike="noStrike" cap="none" normalizeH="0" baseline="0" dirty="0" smtClean="0">
                        <a:ln>
                          <a:noFill/>
                        </a:ln>
                        <a:solidFill>
                          <a:schemeClr val="tx1"/>
                        </a:solidFill>
                        <a:effectLst/>
                        <a:latin typeface="Century Gothic" pitchFamily="34" charset="0"/>
                      </a:endParaRPr>
                    </a:p>
                  </a:txBody>
                  <a:tcPr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4228" name="Text Box 122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78</a:t>
            </a:r>
          </a:p>
        </p:txBody>
      </p:sp>
      <p:pic>
        <p:nvPicPr>
          <p:cNvPr id="1382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2365375"/>
            <a:ext cx="40068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73853" name="Group 93"/>
          <p:cNvGraphicFramePr>
            <a:graphicFrameLocks noGrp="1"/>
          </p:cNvGraphicFramePr>
          <p:nvPr>
            <p:ph sz="half" idx="1"/>
          </p:nvPr>
        </p:nvGraphicFramePr>
        <p:xfrm>
          <a:off x="573088" y="1795463"/>
          <a:ext cx="6759575" cy="4867276"/>
        </p:xfrm>
        <a:graphic>
          <a:graphicData uri="http://schemas.openxmlformats.org/drawingml/2006/table">
            <a:tbl>
              <a:tblPr/>
              <a:tblGrid>
                <a:gridCol w="1614487">
                  <a:extLst>
                    <a:ext uri="{9D8B030D-6E8A-4147-A177-3AD203B41FA5}">
                      <a16:colId xmlns:a16="http://schemas.microsoft.com/office/drawing/2014/main" val="20000"/>
                    </a:ext>
                  </a:extLst>
                </a:gridCol>
                <a:gridCol w="1338263">
                  <a:extLst>
                    <a:ext uri="{9D8B030D-6E8A-4147-A177-3AD203B41FA5}">
                      <a16:colId xmlns:a16="http://schemas.microsoft.com/office/drawing/2014/main" val="20001"/>
                    </a:ext>
                  </a:extLst>
                </a:gridCol>
                <a:gridCol w="471487">
                  <a:extLst>
                    <a:ext uri="{9D8B030D-6E8A-4147-A177-3AD203B41FA5}">
                      <a16:colId xmlns:a16="http://schemas.microsoft.com/office/drawing/2014/main" val="20002"/>
                    </a:ext>
                  </a:extLst>
                </a:gridCol>
                <a:gridCol w="1112838">
                  <a:extLst>
                    <a:ext uri="{9D8B030D-6E8A-4147-A177-3AD203B41FA5}">
                      <a16:colId xmlns:a16="http://schemas.microsoft.com/office/drawing/2014/main" val="20003"/>
                    </a:ext>
                  </a:extLst>
                </a:gridCol>
                <a:gridCol w="2222500">
                  <a:extLst>
                    <a:ext uri="{9D8B030D-6E8A-4147-A177-3AD203B41FA5}">
                      <a16:colId xmlns:a16="http://schemas.microsoft.com/office/drawing/2014/main" val="20004"/>
                    </a:ext>
                  </a:extLst>
                </a:gridCol>
              </a:tblGrid>
              <a:tr h="579157">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4-Wheelers</a:t>
                      </a:r>
                    </a:p>
                  </a:txBody>
                  <a:tcPr marT="45723" marB="4572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58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944">
                <a:tc gridSpan="5">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3" marB="45723"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100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3" marB="4572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11 Total </a:t>
                      </a:r>
                      <a:endParaRPr kumimoji="0" lang="en-US" sz="1200" b="1" i="0" u="none" strike="noStrike" cap="none" normalizeH="0" baseline="0" dirty="0" smtClean="0">
                        <a:ln>
                          <a:noFill/>
                        </a:ln>
                        <a:solidFill>
                          <a:srgbClr val="FF0066"/>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3" marB="4572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Con-Am and Honda</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5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each, CPAI</a:t>
                      </a:r>
                    </a:p>
                  </a:txBody>
                  <a:tcPr marT="45723" marB="45723"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8 each, HAK</a:t>
                      </a:r>
                    </a:p>
                  </a:txBody>
                  <a:tcPr marT="45723" marB="45723"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kern="1200" cap="none" normalizeH="0" baseline="0" dirty="0" smtClean="0">
                        <a:ln>
                          <a:noFill/>
                        </a:ln>
                        <a:solidFill>
                          <a:schemeClr val="tx1"/>
                        </a:solidFill>
                        <a:effectLst/>
                        <a:latin typeface="Century Gothic" pitchFamily="34" charset="0"/>
                        <a:ea typeface="+mn-ea"/>
                        <a:cs typeface="+mn-cs"/>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5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3" marB="4572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Gasoline ATV 282cc to 500cc</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8735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3" marB="4572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Transportation of equipment.</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7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3" marB="45723"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Snow plow, trailers on wheels, trailers on skis and an electric winch</a:t>
                      </a:r>
                    </a:p>
                  </a:txBody>
                  <a:tcPr marT="45723" marB="4572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39286" name="Picture 48" descr="Four Wheeler w-P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13" y="2439988"/>
            <a:ext cx="2865437"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7" name="Picture 49" descr="4 whee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538" y="2444750"/>
            <a:ext cx="29781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6" name="Text Box 9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79</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9967" name="Group 127"/>
          <p:cNvGraphicFramePr>
            <a:graphicFrameLocks noGrp="1"/>
          </p:cNvGraphicFramePr>
          <p:nvPr>
            <p:ph sz="half" idx="1"/>
          </p:nvPr>
        </p:nvGraphicFramePr>
        <p:xfrm>
          <a:off x="573088" y="1795463"/>
          <a:ext cx="6759575" cy="6205537"/>
        </p:xfrm>
        <a:graphic>
          <a:graphicData uri="http://schemas.openxmlformats.org/drawingml/2006/table">
            <a:tbl>
              <a:tblPr>
                <a:effectLst/>
              </a:tblPr>
              <a:tblGrid>
                <a:gridCol w="1614487">
                  <a:extLst>
                    <a:ext uri="{9D8B030D-6E8A-4147-A177-3AD203B41FA5}">
                      <a16:colId xmlns:a16="http://schemas.microsoft.com/office/drawing/2014/main" val="20000"/>
                    </a:ext>
                  </a:extLst>
                </a:gridCol>
                <a:gridCol w="1341435">
                  <a:extLst>
                    <a:ext uri="{9D8B030D-6E8A-4147-A177-3AD203B41FA5}">
                      <a16:colId xmlns:a16="http://schemas.microsoft.com/office/drawing/2014/main" val="20001"/>
                    </a:ext>
                  </a:extLst>
                </a:gridCol>
                <a:gridCol w="285753">
                  <a:extLst>
                    <a:ext uri="{9D8B030D-6E8A-4147-A177-3AD203B41FA5}">
                      <a16:colId xmlns:a16="http://schemas.microsoft.com/office/drawing/2014/main" val="20002"/>
                    </a:ext>
                  </a:extLst>
                </a:gridCol>
                <a:gridCol w="1071569">
                  <a:extLst>
                    <a:ext uri="{9D8B030D-6E8A-4147-A177-3AD203B41FA5}">
                      <a16:colId xmlns:a16="http://schemas.microsoft.com/office/drawing/2014/main" val="20003"/>
                    </a:ext>
                  </a:extLst>
                </a:gridCol>
                <a:gridCol w="2446331">
                  <a:extLst>
                    <a:ext uri="{9D8B030D-6E8A-4147-A177-3AD203B41FA5}">
                      <a16:colId xmlns:a16="http://schemas.microsoft.com/office/drawing/2014/main" val="20004"/>
                    </a:ext>
                  </a:extLst>
                </a:gridCol>
              </a:tblGrid>
              <a:tr h="57928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Kubotas with Tracks</a:t>
                      </a:r>
                    </a:p>
                  </a:txBody>
                  <a:tcPr marT="45732" marB="4573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3309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Century Gothic" pitchFamily="34" charset="0"/>
                      </a:endParaRPr>
                    </a:p>
                  </a:txBody>
                  <a:tcPr marT="45732" marB="4573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90">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32" marB="45732"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Century Gothic" pitchFamily="34" charset="0"/>
                      </a:endParaRPr>
                    </a:p>
                  </a:txBody>
                  <a:tcPr marT="45732" marB="4573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90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32" marB="4573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12 Total </a:t>
                      </a:r>
                    </a:p>
                  </a:txBody>
                  <a:tcPr marT="45732" marB="4573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74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32" marB="4573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Kubota</a:t>
                      </a:r>
                    </a:p>
                  </a:txBody>
                  <a:tcPr marT="45732" marB="4573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9315">
                <a:tc>
                  <a:txBody>
                    <a:bodyPr/>
                    <a:lstStyle/>
                    <a:p>
                      <a:pPr marL="0" marR="0" lvl="0" indent="0" algn="r" defTabSz="1019175" rtl="0" eaLnBrk="0" fontAlgn="base" latinLnBrk="0" hangingPunct="0">
                        <a:lnSpc>
                          <a:spcPct val="100000"/>
                        </a:lnSpc>
                        <a:spcBef>
                          <a:spcPts val="0"/>
                        </a:spcBef>
                        <a:spcAft>
                          <a:spcPts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32" marB="4573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 each, ACS</a:t>
                      </a:r>
                    </a:p>
                  </a:txBody>
                  <a:tcPr marT="45732" marB="45732"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ENI</a:t>
                      </a:r>
                    </a:p>
                  </a:txBody>
                  <a:tcPr marT="45732" marB="45732"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endParaRPr kumimoji="0" lang="en-US" sz="1200" b="0" i="0" u="none" strike="noStrike" cap="none" normalizeH="0" baseline="0" dirty="0" smtClean="0">
                        <a:ln>
                          <a:noFill/>
                        </a:ln>
                        <a:solidFill>
                          <a:schemeClr val="tx1"/>
                        </a:solidFill>
                        <a:effectLst/>
                        <a:latin typeface="Century Gothic" pitchFamily="34" charset="0"/>
                      </a:endParaRPr>
                    </a:p>
                  </a:txBody>
                  <a:tcPr marT="45732" marB="45732"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73">
                <a:tc>
                  <a:txBody>
                    <a:bodyPr/>
                    <a:lstStyle/>
                    <a:p>
                      <a:pPr marL="0" marR="0" lvl="0" indent="0" algn="r" defTabSz="1019175" rtl="0" eaLnBrk="0" fontAlgn="base" latinLnBrk="0" hangingPunct="0">
                        <a:lnSpc>
                          <a:spcPct val="100000"/>
                        </a:lnSpc>
                        <a:spcBef>
                          <a:spcPts val="0"/>
                        </a:spcBef>
                        <a:spcAft>
                          <a:spcPts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32" marB="4573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 each, HAK</a:t>
                      </a:r>
                    </a:p>
                  </a:txBody>
                  <a:tcPr marT="45732" marB="45732"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32" marB="45732"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normalizeH="0" baseline="0" dirty="0" smtClean="0">
                        <a:ln>
                          <a:noFill/>
                        </a:ln>
                        <a:solidFill>
                          <a:schemeClr val="tx1"/>
                        </a:solidFill>
                        <a:effectLst/>
                        <a:latin typeface="Century Gothic" pitchFamily="34" charset="0"/>
                        <a:ea typeface="+mn-ea"/>
                        <a:cs typeface="+mn-cs"/>
                      </a:endParaRPr>
                    </a:p>
                  </a:txBody>
                  <a:tcPr marT="45732" marB="45732"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536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32" marB="4573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 cylinder diesel (22 - 25HP)</a:t>
                      </a:r>
                    </a:p>
                  </a:txBody>
                  <a:tcPr marT="45732" marB="4573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6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32" marB="45732"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Transportation of equipment.</a:t>
                      </a:r>
                    </a:p>
                  </a:txBody>
                  <a:tcPr marT="45732" marB="4573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6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32" marB="45732"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Snow plow, electric winch, trailers</a:t>
                      </a:r>
                    </a:p>
                  </a:txBody>
                  <a:tcPr marT="45732" marB="4573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40314" name="Picture 44" descr="Kubota A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2508250"/>
            <a:ext cx="3960812"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6" name="Text Box 5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80</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8"/>
          <p:cNvSpPr txBox="1">
            <a:spLocks noChangeArrowheads="1"/>
          </p:cNvSpPr>
          <p:nvPr/>
        </p:nvSpPr>
        <p:spPr bwMode="auto">
          <a:xfrm>
            <a:off x="1192213" y="3760788"/>
            <a:ext cx="48387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endParaRPr lang="en-US" altLang="en-US" sz="2700"/>
          </a:p>
        </p:txBody>
      </p:sp>
      <p:sp>
        <p:nvSpPr>
          <p:cNvPr id="45059" name="Text Box 9"/>
          <p:cNvSpPr txBox="1">
            <a:spLocks noChangeArrowheads="1"/>
          </p:cNvSpPr>
          <p:nvPr/>
        </p:nvSpPr>
        <p:spPr bwMode="auto">
          <a:xfrm>
            <a:off x="2230438" y="814388"/>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600" b="1">
                <a:latin typeface="Century Gothic" panose="020B0502020202020204" pitchFamily="34" charset="0"/>
              </a:rPr>
              <a:t>Table Of Contents - Continued</a:t>
            </a:r>
          </a:p>
        </p:txBody>
      </p:sp>
      <p:graphicFrame>
        <p:nvGraphicFramePr>
          <p:cNvPr id="483223" name="Group 919"/>
          <p:cNvGraphicFramePr>
            <a:graphicFrameLocks noGrp="1"/>
          </p:cNvGraphicFramePr>
          <p:nvPr/>
        </p:nvGraphicFramePr>
        <p:xfrm>
          <a:off x="1077913" y="1357313"/>
          <a:ext cx="5978525" cy="7405762"/>
        </p:xfrm>
        <a:graphic>
          <a:graphicData uri="http://schemas.openxmlformats.org/drawingml/2006/table">
            <a:tbl>
              <a:tblPr/>
              <a:tblGrid>
                <a:gridCol w="4608330">
                  <a:extLst>
                    <a:ext uri="{9D8B030D-6E8A-4147-A177-3AD203B41FA5}">
                      <a16:colId xmlns:a16="http://schemas.microsoft.com/office/drawing/2014/main" val="20000"/>
                    </a:ext>
                  </a:extLst>
                </a:gridCol>
                <a:gridCol w="1370195">
                  <a:extLst>
                    <a:ext uri="{9D8B030D-6E8A-4147-A177-3AD203B41FA5}">
                      <a16:colId xmlns:a16="http://schemas.microsoft.com/office/drawing/2014/main" val="20001"/>
                    </a:ext>
                  </a:extLst>
                </a:gridCol>
              </a:tblGrid>
              <a:tr h="27430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Front End Loaders w/attachments</a:t>
                      </a:r>
                    </a:p>
                  </a:txBody>
                  <a:tcPr marL="274311" marR="91437" marT="45713" marB="45713"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95</a:t>
                      </a:r>
                    </a:p>
                  </a:txBody>
                  <a:tcPr marL="274311" marR="91437"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493069948"/>
                  </a:ext>
                </a:extLst>
              </a:tr>
              <a:tr h="27430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Mobile Command Centers</a:t>
                      </a:r>
                    </a:p>
                  </a:txBody>
                  <a:tcPr marL="274311" marR="91437" marT="45713" marB="45713"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96</a:t>
                      </a:r>
                    </a:p>
                  </a:txBody>
                  <a:tcPr marL="274311" marR="91437"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639354684"/>
                  </a:ext>
                </a:extLst>
              </a:tr>
              <a:tr h="27430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Staging Area Manager Offices</a:t>
                      </a:r>
                    </a:p>
                  </a:txBody>
                  <a:tcPr marL="274311" marR="91437" marT="45713" marB="45713"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97</a:t>
                      </a:r>
                    </a:p>
                  </a:txBody>
                  <a:tcPr marL="274311" marR="91437"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998584325"/>
                  </a:ext>
                </a:extLst>
              </a:tr>
              <a:tr h="27430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Winter Response Vans</a:t>
                      </a:r>
                    </a:p>
                  </a:txBody>
                  <a:tcPr marL="274311" marR="91437" marT="45713" marB="45713"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98</a:t>
                      </a:r>
                    </a:p>
                  </a:txBody>
                  <a:tcPr marL="274311" marR="91437"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017365497"/>
                  </a:ext>
                </a:extLst>
              </a:tr>
              <a:tr h="27430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Tanker Rollover Van</a:t>
                      </a:r>
                    </a:p>
                  </a:txBody>
                  <a:tcPr marL="274311" marR="91437" marT="45713" marB="45713"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99</a:t>
                      </a:r>
                    </a:p>
                  </a:txBody>
                  <a:tcPr marL="274311" marR="91437"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592514695"/>
                  </a:ext>
                </a:extLst>
              </a:tr>
              <a:tr h="27430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Steam Van</a:t>
                      </a:r>
                    </a:p>
                  </a:txBody>
                  <a:tcPr marL="274311" marR="91437" marT="45713" marB="45713"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100</a:t>
                      </a:r>
                    </a:p>
                  </a:txBody>
                  <a:tcPr marL="274311" marR="91437"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83144841"/>
                  </a:ext>
                </a:extLst>
              </a:tr>
              <a:tr h="27430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Warm Up/Break Shacks</a:t>
                      </a:r>
                    </a:p>
                  </a:txBody>
                  <a:tcPr marL="274311" marR="91437" marT="45713" marB="45713"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101</a:t>
                      </a:r>
                    </a:p>
                  </a:txBody>
                  <a:tcPr marL="274311" marR="91437" marT="45713" marB="45713"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515236572"/>
                  </a:ext>
                </a:extLst>
              </a:tr>
              <a:tr h="27429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Portable Shelters</a:t>
                      </a:r>
                    </a:p>
                  </a:txBody>
                  <a:tcPr marL="274311" marR="91437" marT="45709" marB="4570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102</a:t>
                      </a:r>
                    </a:p>
                  </a:txBody>
                  <a:tcPr marL="274311" marR="91437" marT="45709" marB="4570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429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Portable Shops</a:t>
                      </a:r>
                    </a:p>
                  </a:txBody>
                  <a:tcPr marL="274311" marR="91437" marT="45709" marB="4570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103</a:t>
                      </a:r>
                    </a:p>
                  </a:txBody>
                  <a:tcPr marL="274311" marR="91437" marT="45709" marB="4570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1"/>
                  </a:ext>
                </a:extLst>
              </a:tr>
              <a:tr h="27429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Portable Restroom Units</a:t>
                      </a:r>
                    </a:p>
                  </a:txBody>
                  <a:tcPr marL="274311" marR="91437" marT="45709" marB="4570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104</a:t>
                      </a:r>
                    </a:p>
                  </a:txBody>
                  <a:tcPr marL="274311" marR="91437" marT="45709" marB="4570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2"/>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Indirect Fired Heaters</a:t>
                      </a:r>
                    </a:p>
                  </a:txBody>
                  <a:tcPr marL="274317" marR="91439" marT="45699" marB="4569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105</a:t>
                      </a:r>
                    </a:p>
                  </a:txBody>
                  <a:tcPr marL="274317" marR="91439" marT="45699" marB="4569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3"/>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Under Water Drop Lights</a:t>
                      </a:r>
                    </a:p>
                  </a:txBody>
                  <a:tcPr marL="274317" marR="91439" marT="45699" marB="4569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106</a:t>
                      </a:r>
                    </a:p>
                  </a:txBody>
                  <a:tcPr marL="274317" marR="91439" marT="45699" marB="4569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4"/>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Light Plants and Stands</a:t>
                      </a:r>
                    </a:p>
                  </a:txBody>
                  <a:tcPr marL="274317" marR="91439" marT="45699" marB="4569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107</a:t>
                      </a:r>
                    </a:p>
                  </a:txBody>
                  <a:tcPr marL="274317" marR="91439" marT="45699" marB="4569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5"/>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Diesel Generators (various)</a:t>
                      </a:r>
                    </a:p>
                  </a:txBody>
                  <a:tcPr marL="274317" marR="91439" marT="45699" marB="4569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108</a:t>
                      </a:r>
                    </a:p>
                  </a:txBody>
                  <a:tcPr marL="274317" marR="91439" marT="45699" marB="4569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6"/>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Gas Generators (various)</a:t>
                      </a:r>
                    </a:p>
                  </a:txBody>
                  <a:tcPr marL="274317" marR="91439" marT="45699" marB="4569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109</a:t>
                      </a:r>
                    </a:p>
                  </a:txBody>
                  <a:tcPr marL="274317" marR="91439" marT="45699" marB="4569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7"/>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Air Compressors</a:t>
                      </a:r>
                    </a:p>
                  </a:txBody>
                  <a:tcPr marL="274317" marR="91439" marT="45699" marB="45699"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110</a:t>
                      </a:r>
                    </a:p>
                  </a:txBody>
                  <a:tcPr marL="274317" marR="91439" marT="45699" marB="4569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8"/>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20’ and 40’ Connex</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111</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Portable Fuel Tanks </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112</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Communications</a:t>
                      </a:r>
                    </a:p>
                  </a:txBody>
                  <a:tcPr marL="91439"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H</a:t>
                      </a:r>
                    </a:p>
                  </a:txBody>
                  <a:tcPr marL="91439"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Portable Communications Towers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113</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Portable Communications Shelters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114</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Handheld Radios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115</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4"/>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Iridium Phones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116</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5"/>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Mobile Radios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117</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6"/>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GPS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118</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7"/>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Gap Fillers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119</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8"/>
                  </a:ext>
                </a:extLst>
              </a:tr>
              <a:tr h="274275">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Radio Winter Drilling Kits</a:t>
                      </a:r>
                    </a:p>
                  </a:txBody>
                  <a:tcPr marL="274317" marR="91439" marT="45699" marB="4569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120</a:t>
                      </a:r>
                    </a:p>
                  </a:txBody>
                  <a:tcPr marL="274317" marR="91439" marT="45699" marB="4569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9"/>
                  </a:ext>
                </a:extLst>
              </a:tr>
            </a:tbl>
          </a:graphicData>
        </a:graphic>
      </p:graphicFrame>
      <p:sp>
        <p:nvSpPr>
          <p:cNvPr id="45115" name="Text Box 943"/>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V</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9967" name="Group 127"/>
          <p:cNvGraphicFramePr>
            <a:graphicFrameLocks noGrp="1"/>
          </p:cNvGraphicFramePr>
          <p:nvPr>
            <p:ph sz="half" idx="1"/>
          </p:nvPr>
        </p:nvGraphicFramePr>
        <p:xfrm>
          <a:off x="573088" y="1795463"/>
          <a:ext cx="6759575" cy="6888162"/>
        </p:xfrm>
        <a:graphic>
          <a:graphicData uri="http://schemas.openxmlformats.org/drawingml/2006/table">
            <a:tbl>
              <a:tblPr>
                <a:effectLst/>
              </a:tblPr>
              <a:tblGrid>
                <a:gridCol w="1614487">
                  <a:extLst>
                    <a:ext uri="{9D8B030D-6E8A-4147-A177-3AD203B41FA5}">
                      <a16:colId xmlns:a16="http://schemas.microsoft.com/office/drawing/2014/main" val="20000"/>
                    </a:ext>
                  </a:extLst>
                </a:gridCol>
                <a:gridCol w="1341435">
                  <a:extLst>
                    <a:ext uri="{9D8B030D-6E8A-4147-A177-3AD203B41FA5}">
                      <a16:colId xmlns:a16="http://schemas.microsoft.com/office/drawing/2014/main" val="20001"/>
                    </a:ext>
                  </a:extLst>
                </a:gridCol>
                <a:gridCol w="285753">
                  <a:extLst>
                    <a:ext uri="{9D8B030D-6E8A-4147-A177-3AD203B41FA5}">
                      <a16:colId xmlns:a16="http://schemas.microsoft.com/office/drawing/2014/main" val="20002"/>
                    </a:ext>
                  </a:extLst>
                </a:gridCol>
                <a:gridCol w="1071569">
                  <a:extLst>
                    <a:ext uri="{9D8B030D-6E8A-4147-A177-3AD203B41FA5}">
                      <a16:colId xmlns:a16="http://schemas.microsoft.com/office/drawing/2014/main" val="20003"/>
                    </a:ext>
                  </a:extLst>
                </a:gridCol>
                <a:gridCol w="2446331">
                  <a:extLst>
                    <a:ext uri="{9D8B030D-6E8A-4147-A177-3AD203B41FA5}">
                      <a16:colId xmlns:a16="http://schemas.microsoft.com/office/drawing/2014/main" val="20004"/>
                    </a:ext>
                  </a:extLst>
                </a:gridCol>
              </a:tblGrid>
              <a:tr h="57920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Tucker Sno-Cat</a:t>
                      </a:r>
                    </a:p>
                  </a:txBody>
                  <a:tcPr marT="45726" marB="4572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18529">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Century Gothic" pitchFamily="34" charset="0"/>
                      </a:endParaRPr>
                    </a:p>
                  </a:txBody>
                  <a:tcPr marT="45726" marB="4572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53">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6" marB="4572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Century Gothic" pitchFamily="34" charset="0"/>
                      </a:endParaRP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897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6" marB="4572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73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6" marB="4572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Tucker Terra</a:t>
                      </a: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9275">
                <a:tc>
                  <a:txBody>
                    <a:bodyPr/>
                    <a:lstStyle/>
                    <a:p>
                      <a:pPr marL="0" marR="0" lvl="0" indent="0" algn="r" defTabSz="1019175" rtl="0" eaLnBrk="0" fontAlgn="base" latinLnBrk="0" hangingPunct="0">
                        <a:lnSpc>
                          <a:spcPct val="100000"/>
                        </a:lnSpc>
                        <a:spcBef>
                          <a:spcPts val="0"/>
                        </a:spcBef>
                        <a:spcAft>
                          <a:spcPts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HAK</a:t>
                      </a:r>
                    </a:p>
                  </a:txBody>
                  <a:tcPr marT="45726" marB="45726"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6" marB="4572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endParaRPr kumimoji="0" lang="en-US" sz="1200" b="0" i="0" u="none" strike="noStrike" cap="none" normalizeH="0" baseline="0" dirty="0" smtClean="0">
                        <a:ln>
                          <a:noFill/>
                        </a:ln>
                        <a:solidFill>
                          <a:schemeClr val="tx1"/>
                        </a:solidFill>
                        <a:effectLst/>
                        <a:latin typeface="Century Gothic" pitchFamily="34" charset="0"/>
                      </a:endParaRPr>
                    </a:p>
                  </a:txBody>
                  <a:tcPr marT="45726" marB="4572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72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6" marB="4572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Model: 1643E-26-6</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14 person</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100 gallon fuel tank,  14,000 lbs.</a:t>
                      </a: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66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6" marB="45726"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Transportation of personnel and equipment.</a:t>
                      </a:r>
                    </a:p>
                  </a:txBody>
                  <a:tcPr marT="45726" marB="4572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6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6" marB="45726"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Snow plow, electric winch, trailers</a:t>
                      </a:r>
                    </a:p>
                  </a:txBody>
                  <a:tcPr marT="45726" marB="4572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7306" name="Text Box 5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81</a:t>
            </a:r>
          </a:p>
        </p:txBody>
      </p:sp>
      <p:pic>
        <p:nvPicPr>
          <p:cNvPr id="141335" name="Picture 24"/>
          <p:cNvPicPr>
            <a:picLocks noChangeAspect="1" noChangeArrowheads="1"/>
          </p:cNvPicPr>
          <p:nvPr/>
        </p:nvPicPr>
        <p:blipFill>
          <a:blip r:embed="rId2">
            <a:extLst>
              <a:ext uri="{28A0092B-C50C-407E-A947-70E740481C1C}">
                <a14:useLocalDpi xmlns:a14="http://schemas.microsoft.com/office/drawing/2010/main" val="0"/>
              </a:ext>
            </a:extLst>
          </a:blip>
          <a:srcRect t="13499" b="16776"/>
          <a:stretch>
            <a:fillRect/>
          </a:stretch>
        </p:blipFill>
        <p:spPr bwMode="auto">
          <a:xfrm>
            <a:off x="2446338" y="2436813"/>
            <a:ext cx="2879725"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5526" name="Group 86"/>
          <p:cNvGraphicFramePr>
            <a:graphicFrameLocks noGrp="1"/>
          </p:cNvGraphicFramePr>
          <p:nvPr>
            <p:ph sz="half" idx="1"/>
          </p:nvPr>
        </p:nvGraphicFramePr>
        <p:xfrm>
          <a:off x="717550" y="1716088"/>
          <a:ext cx="6264274" cy="7750175"/>
        </p:xfrm>
        <a:graphic>
          <a:graphicData uri="http://schemas.openxmlformats.org/drawingml/2006/table">
            <a:tbl>
              <a:tblPr/>
              <a:tblGrid>
                <a:gridCol w="1496187">
                  <a:extLst>
                    <a:ext uri="{9D8B030D-6E8A-4147-A177-3AD203B41FA5}">
                      <a16:colId xmlns:a16="http://schemas.microsoft.com/office/drawing/2014/main" val="20000"/>
                    </a:ext>
                  </a:extLst>
                </a:gridCol>
                <a:gridCol w="1677142">
                  <a:extLst>
                    <a:ext uri="{9D8B030D-6E8A-4147-A177-3AD203B41FA5}">
                      <a16:colId xmlns:a16="http://schemas.microsoft.com/office/drawing/2014/main" val="20001"/>
                    </a:ext>
                  </a:extLst>
                </a:gridCol>
                <a:gridCol w="3090945">
                  <a:extLst>
                    <a:ext uri="{9D8B030D-6E8A-4147-A177-3AD203B41FA5}">
                      <a16:colId xmlns:a16="http://schemas.microsoft.com/office/drawing/2014/main" val="20002"/>
                    </a:ext>
                  </a:extLst>
                </a:gridCol>
              </a:tblGrid>
              <a:tr h="57919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Bobcat Tool Cat 5600</a:t>
                      </a:r>
                    </a:p>
                  </a:txBody>
                  <a:tcPr marL="91434" marR="91434" marT="45728" marB="4572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8485">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34" marR="91434" marT="45728" marB="45728"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34" marR="91434" marT="45728" marB="4572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61773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4" marR="91434" marT="45728" marB="4572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355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34" marR="91434" marT="45728" marB="4572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L="91434" marR="91434"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3355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L="91434" marR="91434" marT="45728" marB="4572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Bobcat</a:t>
                      </a:r>
                    </a:p>
                  </a:txBody>
                  <a:tcPr marL="91434" marR="91434"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3355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34" marR="91434" marT="45728" marB="4572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CPAI</a:t>
                      </a:r>
                    </a:p>
                  </a:txBody>
                  <a:tcPr marL="91434" marR="91434"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3355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34" marR="91434" marT="45728" marB="4572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4x4 All Terrain Vehicle with 40 plus attachments</a:t>
                      </a:r>
                    </a:p>
                  </a:txBody>
                  <a:tcPr marL="91434" marR="91434"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82305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34" marR="91434" marT="45728" marB="45728"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Daily use for spill response/cleanup, moving/lifting equipment, snow removal and transportation around the pad. It can call 2,000 lbs. in cargo box and tow 4,000 lbs. plus lift over 1,500 lbs. to a height of 7 feet.</a:t>
                      </a:r>
                    </a:p>
                  </a:txBody>
                  <a:tcPr marL="91434" marR="91434" marT="45728" marB="45728"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152937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rgbClr val="000066"/>
                          </a:solidFill>
                          <a:effectLst/>
                          <a:latin typeface="Century Gothic" pitchFamily="34" charset="0"/>
                          <a:ea typeface="+mn-ea"/>
                          <a:cs typeface="+mn-cs"/>
                        </a:rPr>
                        <a:t>Auxiliary Equip</a:t>
                      </a:r>
                    </a:p>
                  </a:txBody>
                  <a:tcPr marL="91434" marR="91434" marT="45728" marB="45728"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Century Gothic" pitchFamily="34" charset="0"/>
                          <a:ea typeface="+mn-ea"/>
                          <a:cs typeface="+mn-cs"/>
                        </a:rPr>
                        <a:t>Hydraulic concrete/ice breaker, two types of snow/ice/gravel scrapers, bucket, forks, pintle hitch, and a sweeper. </a:t>
                      </a:r>
                    </a:p>
                  </a:txBody>
                  <a:tcPr marL="91434" marR="91434" marT="45728" marB="45728"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71700" name="Text Box 59"/>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82</a:t>
            </a:r>
          </a:p>
        </p:txBody>
      </p:sp>
      <p:pic>
        <p:nvPicPr>
          <p:cNvPr id="142357" name="Picture 21" descr="C:\Users\lburns\Desktop\P9210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2365375"/>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8" name="Picture 22" descr="C:\Users\lburns\Desktop\P92105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763" y="2365375"/>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9" name="Picture 23" descr="C:\Users\lburns\Desktop\P92105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613" y="4010025"/>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60" name="Picture 24" descr="C:\Users\lburns\Desktop\P92105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763" y="4010025"/>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8060" name="Group 92"/>
          <p:cNvGraphicFramePr>
            <a:graphicFrameLocks noGrp="1"/>
          </p:cNvGraphicFramePr>
          <p:nvPr>
            <p:ph sz="half" idx="1"/>
          </p:nvPr>
        </p:nvGraphicFramePr>
        <p:xfrm>
          <a:off x="573088" y="1795463"/>
          <a:ext cx="6759575" cy="6307138"/>
        </p:xfrm>
        <a:graphic>
          <a:graphicData uri="http://schemas.openxmlformats.org/drawingml/2006/table">
            <a:tbl>
              <a:tblPr/>
              <a:tblGrid>
                <a:gridCol w="1614487">
                  <a:extLst>
                    <a:ext uri="{9D8B030D-6E8A-4147-A177-3AD203B41FA5}">
                      <a16:colId xmlns:a16="http://schemas.microsoft.com/office/drawing/2014/main" val="20000"/>
                    </a:ext>
                  </a:extLst>
                </a:gridCol>
                <a:gridCol w="2562721">
                  <a:extLst>
                    <a:ext uri="{9D8B030D-6E8A-4147-A177-3AD203B41FA5}">
                      <a16:colId xmlns:a16="http://schemas.microsoft.com/office/drawing/2014/main" val="20001"/>
                    </a:ext>
                  </a:extLst>
                </a:gridCol>
                <a:gridCol w="2582367">
                  <a:extLst>
                    <a:ext uri="{9D8B030D-6E8A-4147-A177-3AD203B41FA5}">
                      <a16:colId xmlns:a16="http://schemas.microsoft.com/office/drawing/2014/main" val="20003"/>
                    </a:ext>
                  </a:extLst>
                </a:gridCol>
              </a:tblGrid>
              <a:tr h="57914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Snow Machines </a:t>
                      </a:r>
                      <a:r>
                        <a:rPr kumimoji="0" lang="en-US" sz="2400" b="1" i="0" u="none" strike="noStrike" cap="none" normalizeH="0" baseline="0" dirty="0" smtClean="0">
                          <a:ln>
                            <a:noFill/>
                          </a:ln>
                          <a:solidFill>
                            <a:srgbClr val="000066"/>
                          </a:solidFill>
                          <a:effectLst/>
                          <a:latin typeface="Century Gothic" pitchFamily="34" charset="0"/>
                        </a:rPr>
                        <a:t>and </a:t>
                      </a:r>
                      <a:r>
                        <a:rPr kumimoji="0" lang="en-US" sz="3200" b="1" i="0" u="none" strike="noStrike" cap="none" normalizeH="0" baseline="0" dirty="0" smtClean="0">
                          <a:ln>
                            <a:noFill/>
                          </a:ln>
                          <a:solidFill>
                            <a:srgbClr val="000066"/>
                          </a:solidFill>
                          <a:effectLst/>
                          <a:latin typeface="Century Gothic" pitchFamily="34" charset="0"/>
                        </a:rPr>
                        <a:t>Sleds</a:t>
                      </a:r>
                    </a:p>
                  </a:txBody>
                  <a:tcPr marT="45726" marB="4572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2251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ts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6" marB="4572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6" marB="4572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42 Total  snow machines and 37 Total sleds</a:t>
                      </a:r>
                      <a:endParaRPr kumimoji="0" lang="en-US" sz="1200" b="1" i="0" u="none" strike="noStrike" cap="none" normalizeH="0" baseline="0" dirty="0" smtClean="0">
                        <a:ln>
                          <a:noFill/>
                        </a:ln>
                        <a:solidFill>
                          <a:srgbClr val="FF0066"/>
                        </a:solidFill>
                        <a:effectLst/>
                        <a:latin typeface="Century Gothic" pitchFamily="34" charset="0"/>
                      </a:endParaRP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8971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6" marB="4572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Snow Machines:  SKI-DOO and Polaris</a:t>
                      </a: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Sleds:                   Alaska Frontier Fabricators, Last Frontier Trailers</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                             </a:t>
                      </a:r>
                      <a:r>
                        <a:rPr kumimoji="0" lang="en-US" sz="1200" b="0" i="0" u="none" strike="noStrike" cap="none" normalizeH="0" baseline="0" dirty="0" err="1" smtClean="0">
                          <a:ln>
                            <a:noFill/>
                          </a:ln>
                          <a:solidFill>
                            <a:srgbClr val="000000"/>
                          </a:solidFill>
                          <a:effectLst/>
                          <a:latin typeface="Century Gothic" pitchFamily="34" charset="0"/>
                        </a:rPr>
                        <a:t>Plashem</a:t>
                      </a:r>
                      <a:r>
                        <a:rPr kumimoji="0" lang="en-US" sz="1200" b="0" i="0" u="none" strike="noStrike" cap="none" normalizeH="0" baseline="0" dirty="0" smtClean="0">
                          <a:ln>
                            <a:noFill/>
                          </a:ln>
                          <a:solidFill>
                            <a:srgbClr val="000000"/>
                          </a:solidFill>
                          <a:effectLst/>
                          <a:latin typeface="Century Gothic" pitchFamily="34" charset="0"/>
                        </a:rPr>
                        <a:t>, Tag-a-long Trailers, Team Otter Outdoors</a:t>
                      </a: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8 each, snow machines, ACS</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14 each, snow machines, CPAI</a:t>
                      </a:r>
                    </a:p>
                  </a:txBody>
                  <a:tcPr marT="45726" marB="4572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4 each, snow machines, ENI</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16 each, snow machines, HAK</a:t>
                      </a:r>
                    </a:p>
                  </a:txBody>
                  <a:tcPr marT="45726" marB="4572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3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15 each, sled, ACS</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8 each, sled, CPAI</a:t>
                      </a:r>
                    </a:p>
                  </a:txBody>
                  <a:tcPr marT="45726" marB="4572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743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 each, sled, ENI</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10 each, sled, HAK</a:t>
                      </a:r>
                    </a:p>
                  </a:txBody>
                  <a:tcPr marT="45726" marB="4572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743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6" marB="4572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Short and long track 250cc to 660cc</a:t>
                      </a:r>
                    </a:p>
                  </a:txBody>
                  <a:tcPr marT="45726" marB="45726" horzOverflow="overflow">
                    <a:lnL>
                      <a:noFill/>
                    </a:lnL>
                    <a:lnR>
                      <a:noFill/>
                    </a:lnR>
                    <a:lnT>
                      <a:noFill/>
                    </a:lnT>
                    <a:lnB>
                      <a:noFill/>
                    </a:lnB>
                    <a:lnTlToBr>
                      <a:noFill/>
                    </a:lnTlToBr>
                    <a:lnBlToTr>
                      <a:noFill/>
                    </a:lnBlToTr>
                    <a:noFill/>
                  </a:tcPr>
                </a:tc>
                <a:tc hMerge="1">
                  <a:txBody>
                    <a:bodyPr/>
                    <a:lstStyle/>
                    <a:p>
                      <a:endParaRPr lang="en-US"/>
                    </a:p>
                  </a:txBody>
                  <a:tcPr>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362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6" marB="4572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Transportation of equipment and personnel.</a:t>
                      </a:r>
                    </a:p>
                  </a:txBody>
                  <a:tcPr marT="45726" marB="45726"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143386" name="Picture 46" descr="Snow Machine with s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138" y="2332038"/>
            <a:ext cx="367347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6" name="Text Box 90"/>
          <p:cNvSpPr txBox="1">
            <a:spLocks noChangeArrowheads="1"/>
          </p:cNvSpPr>
          <p:nvPr/>
        </p:nvSpPr>
        <p:spPr bwMode="auto">
          <a:xfrm>
            <a:off x="357188" y="9074150"/>
            <a:ext cx="6985000" cy="276225"/>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83</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4711" name="Group 167"/>
          <p:cNvGraphicFramePr>
            <a:graphicFrameLocks noGrp="1"/>
          </p:cNvGraphicFramePr>
          <p:nvPr>
            <p:ph sz="half" idx="1"/>
          </p:nvPr>
        </p:nvGraphicFramePr>
        <p:xfrm>
          <a:off x="573088" y="1789113"/>
          <a:ext cx="6759575" cy="7061201"/>
        </p:xfrm>
        <a:graphic>
          <a:graphicData uri="http://schemas.openxmlformats.org/drawingml/2006/table">
            <a:tbl>
              <a:tblPr/>
              <a:tblGrid>
                <a:gridCol w="1657350">
                  <a:extLst>
                    <a:ext uri="{9D8B030D-6E8A-4147-A177-3AD203B41FA5}">
                      <a16:colId xmlns:a16="http://schemas.microsoft.com/office/drawing/2014/main" val="20000"/>
                    </a:ext>
                  </a:extLst>
                </a:gridCol>
                <a:gridCol w="1766887">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106679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Muck Truck Motorized Wheelbarrow</a:t>
                      </a:r>
                    </a:p>
                  </a:txBody>
                  <a:tcPr marT="45718" marB="4571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93779">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18" marB="45718"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0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 Total </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968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Muck Truck USA</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936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936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Model: Max-truck® with Honda GXV 4.3 HP 4-stroke engine.</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Peerless 4 forward 1 reverse transmission</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Speed: 0-3.5 mph</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Capacity of 8 cu/ft. – 800 lbs. carrying capacity</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Dimensions: Length 63” x Width 28” x Height 36”</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Weight: 280 lbs.</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31589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Traction: 4 Wheel drive.</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6400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8" marB="45718"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Transport contaminated material from the spill site to the collection area.</a:t>
                      </a:r>
                    </a:p>
                  </a:txBody>
                  <a:tcPr marT="45718" marB="45718"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20513" name="Text Box 11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84</a:t>
            </a:r>
          </a:p>
        </p:txBody>
      </p:sp>
      <p:pic>
        <p:nvPicPr>
          <p:cNvPr id="1444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363" y="2843213"/>
            <a:ext cx="3168650" cy="23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88567" name="Group 119"/>
          <p:cNvGraphicFramePr>
            <a:graphicFrameLocks noGrp="1"/>
          </p:cNvGraphicFramePr>
          <p:nvPr>
            <p:ph sz="half" idx="1"/>
          </p:nvPr>
        </p:nvGraphicFramePr>
        <p:xfrm>
          <a:off x="573088" y="1795463"/>
          <a:ext cx="6759575" cy="5886466"/>
        </p:xfrm>
        <a:graphic>
          <a:graphicData uri="http://schemas.openxmlformats.org/drawingml/2006/table">
            <a:tbl>
              <a:tblPr/>
              <a:tblGrid>
                <a:gridCol w="1614487">
                  <a:extLst>
                    <a:ext uri="{9D8B030D-6E8A-4147-A177-3AD203B41FA5}">
                      <a16:colId xmlns:a16="http://schemas.microsoft.com/office/drawing/2014/main" val="20000"/>
                    </a:ext>
                  </a:extLst>
                </a:gridCol>
                <a:gridCol w="182563">
                  <a:extLst>
                    <a:ext uri="{9D8B030D-6E8A-4147-A177-3AD203B41FA5}">
                      <a16:colId xmlns:a16="http://schemas.microsoft.com/office/drawing/2014/main" val="20001"/>
                    </a:ext>
                  </a:extLst>
                </a:gridCol>
                <a:gridCol w="1582737">
                  <a:extLst>
                    <a:ext uri="{9D8B030D-6E8A-4147-A177-3AD203B41FA5}">
                      <a16:colId xmlns:a16="http://schemas.microsoft.com/office/drawing/2014/main" val="20002"/>
                    </a:ext>
                  </a:extLst>
                </a:gridCol>
                <a:gridCol w="149349">
                  <a:extLst>
                    <a:ext uri="{9D8B030D-6E8A-4147-A177-3AD203B41FA5}">
                      <a16:colId xmlns:a16="http://schemas.microsoft.com/office/drawing/2014/main" val="20004"/>
                    </a:ext>
                  </a:extLst>
                </a:gridCol>
                <a:gridCol w="936501">
                  <a:extLst>
                    <a:ext uri="{9D8B030D-6E8A-4147-A177-3AD203B41FA5}">
                      <a16:colId xmlns:a16="http://schemas.microsoft.com/office/drawing/2014/main" val="2989328850"/>
                    </a:ext>
                  </a:extLst>
                </a:gridCol>
                <a:gridCol w="603250">
                  <a:extLst>
                    <a:ext uri="{9D8B030D-6E8A-4147-A177-3AD203B41FA5}">
                      <a16:colId xmlns:a16="http://schemas.microsoft.com/office/drawing/2014/main" val="20005"/>
                    </a:ext>
                  </a:extLst>
                </a:gridCol>
                <a:gridCol w="1690688">
                  <a:extLst>
                    <a:ext uri="{9D8B030D-6E8A-4147-A177-3AD203B41FA5}">
                      <a16:colId xmlns:a16="http://schemas.microsoft.com/office/drawing/2014/main" val="20006"/>
                    </a:ext>
                  </a:extLst>
                </a:gridCol>
              </a:tblGrid>
              <a:tr h="579090">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Passenger/Work Vehicles </a:t>
                      </a:r>
                    </a:p>
                  </a:txBody>
                  <a:tcPr marT="45706" marB="4570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46">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06" marB="4570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32">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6" marB="45706"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6" marB="45706" horzOverflow="overflow">
                    <a:lnL>
                      <a:noFill/>
                    </a:lnL>
                    <a:lnR>
                      <a:noFill/>
                    </a:lnR>
                    <a:lnT>
                      <a:noFill/>
                    </a:lnT>
                    <a:lnB>
                      <a:noFill/>
                    </a:lnB>
                    <a:lnTlToBr>
                      <a:noFill/>
                    </a:lnTlToBr>
                    <a:lnBlToTr>
                      <a:noFill/>
                    </a:lnBlToTr>
                    <a:noFill/>
                  </a:tcPr>
                </a:tc>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6" marB="4570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6" marB="4570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8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06" marB="45706"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11</a:t>
                      </a:r>
                      <a:r>
                        <a:rPr kumimoji="0" lang="en-US" sz="1200" b="1" i="0" u="none" strike="noStrike" cap="none" normalizeH="0" baseline="0" dirty="0" smtClean="0">
                          <a:ln>
                            <a:noFill/>
                          </a:ln>
                          <a:solidFill>
                            <a:srgbClr val="FF0066"/>
                          </a:solidFill>
                          <a:effectLst/>
                          <a:latin typeface="Century Gothic" pitchFamily="34" charset="0"/>
                        </a:rPr>
                        <a:t> </a:t>
                      </a:r>
                      <a:r>
                        <a:rPr kumimoji="0" lang="en-US" sz="1200" b="0" i="0" u="none" strike="noStrike" cap="none" normalizeH="0" baseline="0" dirty="0" smtClean="0">
                          <a:ln>
                            <a:noFill/>
                          </a:ln>
                          <a:solidFill>
                            <a:srgbClr val="000000"/>
                          </a:solidFill>
                          <a:effectLst/>
                          <a:latin typeface="Century Gothic" pitchFamily="34" charset="0"/>
                        </a:rPr>
                        <a:t>Total </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06" marB="45706"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Ford Motor Company</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657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6" marB="4570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06" marB="4570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endParaRPr lang="en-US" sz="1800" dirty="0"/>
                    </a:p>
                  </a:txBody>
                  <a:tcPr marT="45706" marB="4570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3657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06" marB="4570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10 each, gasoline</a:t>
                      </a:r>
                    </a:p>
                  </a:txBody>
                  <a:tcPr marT="45706" marB="4570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endParaRPr lang="en-US" sz="1800"/>
                    </a:p>
                  </a:txBody>
                  <a:tcPr marT="45706" marB="4570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89467737"/>
                  </a:ext>
                </a:extLst>
              </a:tr>
              <a:tr h="3657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6" marB="4570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diesel</a:t>
                      </a:r>
                    </a:p>
                  </a:txBody>
                  <a:tcPr marT="45706" marB="4570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endParaRPr lang="en-US" sz="1800"/>
                    </a:p>
                  </a:txBody>
                  <a:tcPr marT="45706" marB="4570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3197548222"/>
                  </a:ext>
                </a:extLst>
              </a:tr>
              <a:tr h="43165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6" marB="45706"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Logistical support for spills and ACS daily activities.</a:t>
                      </a:r>
                    </a:p>
                  </a:txBody>
                  <a:tcPr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99348" name="Text Box 48"/>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85</a:t>
            </a:r>
          </a:p>
        </p:txBody>
      </p:sp>
      <p:pic>
        <p:nvPicPr>
          <p:cNvPr id="145437" name="Picture 86" descr="F450 Work Tr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2652713"/>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88567" name="Group 119"/>
          <p:cNvGraphicFramePr>
            <a:graphicFrameLocks noGrp="1"/>
          </p:cNvGraphicFramePr>
          <p:nvPr>
            <p:ph sz="half" idx="1"/>
          </p:nvPr>
        </p:nvGraphicFramePr>
        <p:xfrm>
          <a:off x="573088" y="1795463"/>
          <a:ext cx="6759575" cy="5508625"/>
        </p:xfrm>
        <a:graphic>
          <a:graphicData uri="http://schemas.openxmlformats.org/drawingml/2006/table">
            <a:tbl>
              <a:tblPr/>
              <a:tblGrid>
                <a:gridCol w="1614487">
                  <a:extLst>
                    <a:ext uri="{9D8B030D-6E8A-4147-A177-3AD203B41FA5}">
                      <a16:colId xmlns:a16="http://schemas.microsoft.com/office/drawing/2014/main" val="20000"/>
                    </a:ext>
                  </a:extLst>
                </a:gridCol>
                <a:gridCol w="182563">
                  <a:extLst>
                    <a:ext uri="{9D8B030D-6E8A-4147-A177-3AD203B41FA5}">
                      <a16:colId xmlns:a16="http://schemas.microsoft.com/office/drawing/2014/main" val="20001"/>
                    </a:ext>
                  </a:extLst>
                </a:gridCol>
                <a:gridCol w="1084262">
                  <a:extLst>
                    <a:ext uri="{9D8B030D-6E8A-4147-A177-3AD203B41FA5}">
                      <a16:colId xmlns:a16="http://schemas.microsoft.com/office/drawing/2014/main" val="20002"/>
                    </a:ext>
                  </a:extLst>
                </a:gridCol>
                <a:gridCol w="498475">
                  <a:extLst>
                    <a:ext uri="{9D8B030D-6E8A-4147-A177-3AD203B41FA5}">
                      <a16:colId xmlns:a16="http://schemas.microsoft.com/office/drawing/2014/main" val="20003"/>
                    </a:ext>
                  </a:extLst>
                </a:gridCol>
                <a:gridCol w="1085850">
                  <a:extLst>
                    <a:ext uri="{9D8B030D-6E8A-4147-A177-3AD203B41FA5}">
                      <a16:colId xmlns:a16="http://schemas.microsoft.com/office/drawing/2014/main" val="20004"/>
                    </a:ext>
                  </a:extLst>
                </a:gridCol>
                <a:gridCol w="603250">
                  <a:extLst>
                    <a:ext uri="{9D8B030D-6E8A-4147-A177-3AD203B41FA5}">
                      <a16:colId xmlns:a16="http://schemas.microsoft.com/office/drawing/2014/main" val="20005"/>
                    </a:ext>
                  </a:extLst>
                </a:gridCol>
                <a:gridCol w="1690688">
                  <a:extLst>
                    <a:ext uri="{9D8B030D-6E8A-4147-A177-3AD203B41FA5}">
                      <a16:colId xmlns:a16="http://schemas.microsoft.com/office/drawing/2014/main" val="20006"/>
                    </a:ext>
                  </a:extLst>
                </a:gridCol>
              </a:tblGrid>
              <a:tr h="579114">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14 Passenger Bus</a:t>
                      </a:r>
                    </a:p>
                  </a:txBody>
                  <a:tcPr marT="45714" marB="4571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20003">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4" marB="45714"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8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Arial"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5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4" marB="45714"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a:t>
                      </a:r>
                      <a:r>
                        <a:rPr kumimoji="0" lang="en-US" sz="1200" b="0" i="0" u="none" strike="noStrike" cap="none" normalizeH="0" baseline="0" dirty="0" smtClean="0">
                          <a:ln>
                            <a:noFill/>
                          </a:ln>
                          <a:solidFill>
                            <a:srgbClr val="000000"/>
                          </a:solidFill>
                          <a:effectLst/>
                          <a:latin typeface="Century Gothic" pitchFamily="34" charset="0"/>
                        </a:rPr>
                        <a:t>Total </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4" marB="45714"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Ford Motor Company</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4" marB="4571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4317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4" marB="45714"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each, gasoline</a:t>
                      </a:r>
                    </a:p>
                  </a:txBody>
                  <a:tcPr marT="45714" marB="4571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638561"/>
                  </a:ext>
                </a:extLst>
              </a:tr>
              <a:tr h="4317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4" marB="45714"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Logistical support for spills and ACS daily activities.</a:t>
                      </a:r>
                    </a:p>
                  </a:txBody>
                  <a:tcPr marT="45714" marB="4571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00372" name="Text Box 48"/>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86</a:t>
            </a:r>
          </a:p>
        </p:txBody>
      </p:sp>
      <p:pic>
        <p:nvPicPr>
          <p:cNvPr id="146455" name="Picture 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20923" t="20956"/>
          <a:stretch>
            <a:fillRect/>
          </a:stretch>
        </p:blipFill>
        <p:spPr bwMode="auto">
          <a:xfrm>
            <a:off x="2235200" y="2662238"/>
            <a:ext cx="32289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9014" name="Group 198"/>
          <p:cNvGraphicFramePr>
            <a:graphicFrameLocks noGrp="1"/>
          </p:cNvGraphicFramePr>
          <p:nvPr>
            <p:ph sz="half" idx="1"/>
          </p:nvPr>
        </p:nvGraphicFramePr>
        <p:xfrm>
          <a:off x="573088" y="1795463"/>
          <a:ext cx="6759575" cy="5313362"/>
        </p:xfrm>
        <a:graphic>
          <a:graphicData uri="http://schemas.openxmlformats.org/drawingml/2006/table">
            <a:tbl>
              <a:tblPr/>
              <a:tblGrid>
                <a:gridCol w="1614487">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681038">
                  <a:extLst>
                    <a:ext uri="{9D8B030D-6E8A-4147-A177-3AD203B41FA5}">
                      <a16:colId xmlns:a16="http://schemas.microsoft.com/office/drawing/2014/main" val="20002"/>
                    </a:ext>
                  </a:extLst>
                </a:gridCol>
                <a:gridCol w="903287">
                  <a:extLst>
                    <a:ext uri="{9D8B030D-6E8A-4147-A177-3AD203B41FA5}">
                      <a16:colId xmlns:a16="http://schemas.microsoft.com/office/drawing/2014/main" val="20003"/>
                    </a:ext>
                  </a:extLst>
                </a:gridCol>
                <a:gridCol w="2293938">
                  <a:extLst>
                    <a:ext uri="{9D8B030D-6E8A-4147-A177-3AD203B41FA5}">
                      <a16:colId xmlns:a16="http://schemas.microsoft.com/office/drawing/2014/main" val="20004"/>
                    </a:ext>
                  </a:extLst>
                </a:gridCol>
              </a:tblGrid>
              <a:tr h="620623">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Medium Duty Flatbed </a:t>
                      </a:r>
                    </a:p>
                  </a:txBody>
                  <a:tcPr marT="45713" marB="4571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01533">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3" marB="45713"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06">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3" marB="45713"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3" marB="4571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015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3" marB="4571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a:t>
                      </a:r>
                      <a:r>
                        <a:rPr kumimoji="0" lang="en-US" sz="1200" b="1" i="0" u="none" strike="noStrike" cap="none" normalizeH="0" baseline="0" dirty="0" smtClean="0">
                          <a:ln>
                            <a:noFill/>
                          </a:ln>
                          <a:solidFill>
                            <a:srgbClr val="FF0066"/>
                          </a:solidFill>
                          <a:effectLst/>
                          <a:latin typeface="Century Gothic" pitchFamily="34" charset="0"/>
                        </a:rPr>
                        <a:t> </a:t>
                      </a:r>
                      <a:r>
                        <a:rPr kumimoji="0" lang="en-US" sz="1200" b="0" i="0" u="none" strike="noStrike" cap="none" normalizeH="0" baseline="0" dirty="0" smtClean="0">
                          <a:ln>
                            <a:noFill/>
                          </a:ln>
                          <a:solidFill>
                            <a:srgbClr val="000000"/>
                          </a:solidFill>
                          <a:effectLst/>
                          <a:latin typeface="Century Gothic" pitchFamily="34" charset="0"/>
                        </a:rPr>
                        <a:t>Total </a:t>
                      </a:r>
                    </a:p>
                  </a:txBody>
                  <a:tcPr marT="45713" marB="4571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0951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3" marB="4571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Freightliner</a:t>
                      </a:r>
                    </a:p>
                  </a:txBody>
                  <a:tcPr marT="45713" marB="4571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0951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3" marB="4571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3" marB="45713"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3" marB="45713"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3" marB="4571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5622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3" marB="45713"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lang="en-US" sz="1200" kern="1200" dirty="0" smtClean="0">
                          <a:solidFill>
                            <a:schemeClr val="tx1"/>
                          </a:solidFill>
                          <a:latin typeface="Century Gothic" pitchFamily="34" charset="0"/>
                          <a:ea typeface="+mn-ea"/>
                          <a:cs typeface="Arial" pitchFamily="34" charset="0"/>
                        </a:rPr>
                        <a:t>2009 Freightliner, 330 HP Diesel, 4</a:t>
                      </a:r>
                      <a:r>
                        <a:rPr lang="en-US" sz="1200" kern="1200" baseline="0" dirty="0" smtClean="0">
                          <a:solidFill>
                            <a:schemeClr val="tx1"/>
                          </a:solidFill>
                          <a:latin typeface="Century Gothic" pitchFamily="34" charset="0"/>
                          <a:ea typeface="+mn-ea"/>
                          <a:cs typeface="Arial" pitchFamily="34" charset="0"/>
                        </a:rPr>
                        <a:t> </a:t>
                      </a:r>
                      <a:r>
                        <a:rPr lang="en-US" sz="1200" kern="1200" dirty="0" smtClean="0">
                          <a:solidFill>
                            <a:schemeClr val="tx1"/>
                          </a:solidFill>
                          <a:latin typeface="Century Gothic" pitchFamily="34" charset="0"/>
                          <a:ea typeface="+mn-ea"/>
                          <a:cs typeface="Arial" pitchFamily="34" charset="0"/>
                        </a:rPr>
                        <a:t>x 4, 22’ flatbed, extended cab</a:t>
                      </a:r>
                    </a:p>
                  </a:txBody>
                  <a:tcPr marT="45713" marB="4571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4006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3" marB="45713"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Logistical support for day-to-day operations and spill response activities.</a:t>
                      </a:r>
                    </a:p>
                  </a:txBody>
                  <a:tcPr marT="45713" marB="4571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01396" name="Text Box 5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87</a:t>
            </a:r>
          </a:p>
        </p:txBody>
      </p:sp>
      <p:pic>
        <p:nvPicPr>
          <p:cNvPr id="147477" name="Picture 22" descr="C:\Users\lburns\Desktop\IMG00055.jpg"/>
          <p:cNvPicPr>
            <a:picLocks noChangeAspect="1" noChangeArrowheads="1"/>
          </p:cNvPicPr>
          <p:nvPr/>
        </p:nvPicPr>
        <p:blipFill>
          <a:blip r:embed="rId2" cstate="print">
            <a:extLst>
              <a:ext uri="{28A0092B-C50C-407E-A947-70E740481C1C}">
                <a14:useLocalDpi xmlns:a14="http://schemas.microsoft.com/office/drawing/2010/main" val="0"/>
              </a:ext>
            </a:extLst>
          </a:blip>
          <a:srcRect l="4219" t="16875" r="1405" b="8438"/>
          <a:stretch>
            <a:fillRect/>
          </a:stretch>
        </p:blipFill>
        <p:spPr bwMode="auto">
          <a:xfrm>
            <a:off x="1903413" y="2652713"/>
            <a:ext cx="3927475"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85541" name="Group 165"/>
          <p:cNvGraphicFramePr>
            <a:graphicFrameLocks noGrp="1"/>
          </p:cNvGraphicFramePr>
          <p:nvPr>
            <p:ph sz="half" idx="1"/>
          </p:nvPr>
        </p:nvGraphicFramePr>
        <p:xfrm>
          <a:off x="573088" y="1212850"/>
          <a:ext cx="6481762" cy="5565776"/>
        </p:xfrm>
        <a:graphic>
          <a:graphicData uri="http://schemas.openxmlformats.org/drawingml/2006/table">
            <a:tbl>
              <a:tblPr/>
              <a:tblGrid>
                <a:gridCol w="1614561">
                  <a:extLst>
                    <a:ext uri="{9D8B030D-6E8A-4147-A177-3AD203B41FA5}">
                      <a16:colId xmlns:a16="http://schemas.microsoft.com/office/drawing/2014/main" val="20000"/>
                    </a:ext>
                  </a:extLst>
                </a:gridCol>
                <a:gridCol w="1266883">
                  <a:extLst>
                    <a:ext uri="{9D8B030D-6E8A-4147-A177-3AD203B41FA5}">
                      <a16:colId xmlns:a16="http://schemas.microsoft.com/office/drawing/2014/main" val="20001"/>
                    </a:ext>
                  </a:extLst>
                </a:gridCol>
                <a:gridCol w="182571">
                  <a:extLst>
                    <a:ext uri="{9D8B030D-6E8A-4147-A177-3AD203B41FA5}">
                      <a16:colId xmlns:a16="http://schemas.microsoft.com/office/drawing/2014/main" val="20002"/>
                    </a:ext>
                  </a:extLst>
                </a:gridCol>
                <a:gridCol w="969362">
                  <a:extLst>
                    <a:ext uri="{9D8B030D-6E8A-4147-A177-3AD203B41FA5}">
                      <a16:colId xmlns:a16="http://schemas.microsoft.com/office/drawing/2014/main" val="20003"/>
                    </a:ext>
                  </a:extLst>
                </a:gridCol>
                <a:gridCol w="2448385">
                  <a:extLst>
                    <a:ext uri="{9D8B030D-6E8A-4147-A177-3AD203B41FA5}">
                      <a16:colId xmlns:a16="http://schemas.microsoft.com/office/drawing/2014/main" val="20004"/>
                    </a:ext>
                  </a:extLst>
                </a:gridCol>
              </a:tblGrid>
              <a:tr h="57926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Truck Tractors</a:t>
                      </a:r>
                    </a:p>
                  </a:txBody>
                  <a:tcPr marL="91444" marR="91444" marT="45731" marB="4573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24625">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44" marR="91444" marT="45731" marB="45731"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endParaRPr lang="en-US" sz="1800" dirty="0"/>
                    </a:p>
                  </a:txBody>
                  <a:tcPr marL="91444" marR="91444" marT="45731" marB="45731" horzOverflow="overflow">
                    <a:lnL>
                      <a:noFill/>
                    </a:lnL>
                    <a:lnR cap="flat">
                      <a:noFill/>
                    </a:lnR>
                    <a:lnT>
                      <a:noFill/>
                    </a:lnT>
                    <a:lnB>
                      <a:noFill/>
                    </a:lnB>
                    <a:lnTlToBr>
                      <a:noFill/>
                    </a:lnTlToBr>
                    <a:lnBlToTr>
                      <a:noFill/>
                    </a:lnBlToTr>
                    <a:noFill/>
                  </a:tcPr>
                </a:tc>
                <a:tc hMerge="1">
                  <a:txBody>
                    <a:bodyPr/>
                    <a:lstStyle/>
                    <a:p>
                      <a:endParaRPr lang="en-US" dirty="0"/>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7438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44" marR="91444" marT="45731" marB="45731"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66"/>
                        </a:solidFill>
                        <a:effectLst/>
                        <a:latin typeface="Century Gothic" pitchFamily="34" charset="0"/>
                      </a:endParaRPr>
                    </a:p>
                  </a:txBody>
                  <a:tcPr marL="91444" marR="91444" marT="45731" marB="45731" horzOverflow="overflow">
                    <a:lnL>
                      <a:noFill/>
                    </a:lnL>
                    <a:lnR cap="flat">
                      <a:noFill/>
                    </a:lnR>
                    <a:lnT>
                      <a:noFill/>
                    </a:lnT>
                    <a:lnB>
                      <a:noFill/>
                    </a:lnB>
                    <a:lnTlToBr>
                      <a:noFill/>
                    </a:lnTlToBr>
                    <a:lnBlToTr>
                      <a:noFill/>
                    </a:lnBlToTr>
                    <a:noFill/>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66"/>
                        </a:solidFill>
                        <a:effectLst/>
                        <a:latin typeface="Century Gothic" pitchFamily="34" charset="0"/>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65816">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66"/>
                        </a:solidFill>
                        <a:effectLst/>
                        <a:latin typeface="Century Gothic" pitchFamily="34" charset="0"/>
                      </a:endParaRPr>
                    </a:p>
                  </a:txBody>
                  <a:tcPr marL="91444" marR="91444" marT="45731" marB="4573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endParaRPr lang="en-US" sz="1800" dirty="0"/>
                    </a:p>
                  </a:txBody>
                  <a:tcPr marL="91444" marR="91444" marT="45731" marB="4573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105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44" marR="91444" marT="45731" marB="4573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a:t>
                      </a:r>
                      <a:r>
                        <a:rPr kumimoji="0" lang="en-US" sz="1200" b="1" i="0" u="none" strike="noStrike" cap="none" normalizeH="0" baseline="0" dirty="0" smtClean="0">
                          <a:ln>
                            <a:noFill/>
                          </a:ln>
                          <a:solidFill>
                            <a:srgbClr val="FF0066"/>
                          </a:solidFill>
                          <a:effectLst/>
                          <a:latin typeface="Century Gothic" pitchFamily="34" charset="0"/>
                        </a:rPr>
                        <a:t> </a:t>
                      </a:r>
                      <a:r>
                        <a:rPr kumimoji="0" lang="en-US" sz="1200" b="0" i="0" u="none" strike="noStrike" cap="none" normalizeH="0" baseline="0" dirty="0" smtClean="0">
                          <a:ln>
                            <a:noFill/>
                          </a:ln>
                          <a:solidFill>
                            <a:srgbClr val="000000"/>
                          </a:solidFill>
                          <a:effectLst/>
                          <a:latin typeface="Century Gothic" pitchFamily="34" charset="0"/>
                        </a:rPr>
                        <a:t>Total </a:t>
                      </a:r>
                    </a:p>
                  </a:txBody>
                  <a:tcPr marL="91444" marR="91444" marT="45731" marB="4573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899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L="91444" marR="91444" marT="45731" marB="4573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entury Gothic" pitchFamily="34" charset="0"/>
                        </a:rPr>
                        <a:t>Autocar</a:t>
                      </a:r>
                      <a:r>
                        <a:rPr kumimoji="0" lang="en-US" sz="1200" b="0" i="0" u="none" strike="noStrike" cap="none" normalizeH="0" baseline="0" dirty="0" smtClean="0">
                          <a:ln>
                            <a:noFill/>
                          </a:ln>
                          <a:solidFill>
                            <a:schemeClr val="tx1"/>
                          </a:solidFill>
                          <a:effectLst/>
                          <a:latin typeface="Century Gothic" pitchFamily="34" charset="0"/>
                        </a:rPr>
                        <a:t> and </a:t>
                      </a:r>
                      <a:r>
                        <a:rPr kumimoji="0" lang="en-US" sz="1200" b="0" i="0" u="none" strike="noStrike" cap="none" normalizeH="0" baseline="0" dirty="0" err="1" smtClean="0">
                          <a:ln>
                            <a:noFill/>
                          </a:ln>
                          <a:solidFill>
                            <a:schemeClr val="tx1"/>
                          </a:solidFill>
                          <a:effectLst/>
                          <a:latin typeface="Century Gothic" pitchFamily="34" charset="0"/>
                        </a:rPr>
                        <a:t>Peterbilt</a:t>
                      </a:r>
                      <a:endParaRPr kumimoji="0" lang="en-US" sz="1200" b="0" i="0" u="none" strike="noStrike" cap="none" normalizeH="0" baseline="0" dirty="0" smtClean="0">
                        <a:ln>
                          <a:noFill/>
                        </a:ln>
                        <a:solidFill>
                          <a:schemeClr val="tx1"/>
                        </a:solidFill>
                        <a:effectLst/>
                        <a:latin typeface="Century Gothic" pitchFamily="34" charset="0"/>
                      </a:endParaRPr>
                    </a:p>
                  </a:txBody>
                  <a:tcPr marL="91444" marR="91444" marT="45731" marB="4573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874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44" marR="91444" marT="45731" marB="4573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ACS</a:t>
                      </a:r>
                    </a:p>
                  </a:txBody>
                  <a:tcPr marL="91444" marR="91444" marT="45731" marB="45731"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HAK</a:t>
                      </a:r>
                    </a:p>
                  </a:txBody>
                  <a:tcPr marL="91444" marR="91444" marT="45731" marB="4573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44" marR="91444" marT="45731" marB="4573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74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44" marR="91444" marT="45731" marB="4573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Triple-axle tractor</a:t>
                      </a:r>
                    </a:p>
                  </a:txBody>
                  <a:tcPr marL="91444" marR="91444" marT="45731" marB="4573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401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44" marR="91444" marT="45731" marB="4573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Logistical support for day-to-day operations and spill response activities.</a:t>
                      </a:r>
                    </a:p>
                  </a:txBody>
                  <a:tcPr marL="91444" marR="91444" marT="45731" marB="4573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6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44" marR="91444" marT="45731" marB="45731"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40’ flat bed cargo trailer, 50’ step deck equipment trailer</a:t>
                      </a:r>
                    </a:p>
                  </a:txBody>
                  <a:tcPr marL="91444" marR="91444" marT="45731" marB="45731"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02426" name="Text Box 5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88</a:t>
            </a:r>
          </a:p>
        </p:txBody>
      </p:sp>
      <p:pic>
        <p:nvPicPr>
          <p:cNvPr id="148506" name="Picture 109" descr="Peterbui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 y="1928813"/>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7" name="Picture 112" descr="WOA Tr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688" y="1873250"/>
            <a:ext cx="2773362"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86501" name="Group 101"/>
          <p:cNvGraphicFramePr>
            <a:graphicFrameLocks noGrp="1"/>
          </p:cNvGraphicFramePr>
          <p:nvPr>
            <p:ph sz="half" idx="1"/>
          </p:nvPr>
        </p:nvGraphicFramePr>
        <p:xfrm>
          <a:off x="573088" y="1860550"/>
          <a:ext cx="6759575" cy="5246689"/>
        </p:xfrm>
        <a:graphic>
          <a:graphicData uri="http://schemas.openxmlformats.org/drawingml/2006/table">
            <a:tbl>
              <a:tblPr/>
              <a:tblGrid>
                <a:gridCol w="1614487">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431800">
                  <a:extLst>
                    <a:ext uri="{9D8B030D-6E8A-4147-A177-3AD203B41FA5}">
                      <a16:colId xmlns:a16="http://schemas.microsoft.com/office/drawing/2014/main" val="20002"/>
                    </a:ext>
                  </a:extLst>
                </a:gridCol>
                <a:gridCol w="1152525">
                  <a:extLst>
                    <a:ext uri="{9D8B030D-6E8A-4147-A177-3AD203B41FA5}">
                      <a16:colId xmlns:a16="http://schemas.microsoft.com/office/drawing/2014/main" val="20003"/>
                    </a:ext>
                  </a:extLst>
                </a:gridCol>
                <a:gridCol w="2293938">
                  <a:extLst>
                    <a:ext uri="{9D8B030D-6E8A-4147-A177-3AD203B41FA5}">
                      <a16:colId xmlns:a16="http://schemas.microsoft.com/office/drawing/2014/main" val="20004"/>
                    </a:ext>
                  </a:extLst>
                </a:gridCol>
              </a:tblGrid>
              <a:tr h="86419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Boom Trucks</a:t>
                      </a:r>
                    </a:p>
                  </a:txBody>
                  <a:tcPr marT="45728" marB="4572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2057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8" marB="45728"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39868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8" marB="45728"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435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8" marB="4572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a:t>
                      </a:r>
                      <a:r>
                        <a:rPr kumimoji="0" lang="en-US" sz="1200" b="0" i="0" u="none" strike="noStrike" cap="none" normalizeH="0" baseline="0" dirty="0" smtClean="0">
                          <a:ln>
                            <a:noFill/>
                          </a:ln>
                          <a:solidFill>
                            <a:srgbClr val="000000"/>
                          </a:solidFill>
                          <a:effectLst/>
                          <a:latin typeface="Century Gothic" pitchFamily="34" charset="0"/>
                        </a:rPr>
                        <a:t>Total </a:t>
                      </a: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5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8" marB="4572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GMC and International</a:t>
                      </a:r>
                    </a:p>
                  </a:txBody>
                  <a:tcPr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35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8" marB="4572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ACS</a:t>
                      </a:r>
                    </a:p>
                  </a:txBody>
                  <a:tcPr marT="45728" marB="45728"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HAK</a:t>
                      </a:r>
                    </a:p>
                  </a:txBody>
                  <a:tcPr marT="45728" marB="45728"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28" marB="4572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4016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8" marB="45728"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Logistical support for day-to-day operations and spill response activities.</a:t>
                      </a:r>
                    </a:p>
                  </a:txBody>
                  <a:tcPr marT="45728" marB="4572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03443" name="Text Box 5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89</a:t>
            </a:r>
          </a:p>
        </p:txBody>
      </p:sp>
      <p:pic>
        <p:nvPicPr>
          <p:cNvPr id="149524" name="Picture 68" descr="BP BoomTr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638" y="2797175"/>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5" name="Picture 22" descr="S:\ACS Public\Photo Log\2011 Photos\Equipment\New Boom Truck\New Boom Tru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21000"/>
            <a:ext cx="30035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87523" name="Group 99"/>
          <p:cNvGraphicFramePr>
            <a:graphicFrameLocks noGrp="1"/>
          </p:cNvGraphicFramePr>
          <p:nvPr>
            <p:ph sz="half" idx="1"/>
          </p:nvPr>
        </p:nvGraphicFramePr>
        <p:xfrm>
          <a:off x="573088" y="1795463"/>
          <a:ext cx="6759575" cy="5413376"/>
        </p:xfrm>
        <a:graphic>
          <a:graphicData uri="http://schemas.openxmlformats.org/drawingml/2006/table">
            <a:tbl>
              <a:tblPr/>
              <a:tblGrid>
                <a:gridCol w="1614487">
                  <a:extLst>
                    <a:ext uri="{9D8B030D-6E8A-4147-A177-3AD203B41FA5}">
                      <a16:colId xmlns:a16="http://schemas.microsoft.com/office/drawing/2014/main" val="20000"/>
                    </a:ext>
                  </a:extLst>
                </a:gridCol>
                <a:gridCol w="365125">
                  <a:extLst>
                    <a:ext uri="{9D8B030D-6E8A-4147-A177-3AD203B41FA5}">
                      <a16:colId xmlns:a16="http://schemas.microsoft.com/office/drawing/2014/main" val="20001"/>
                    </a:ext>
                  </a:extLst>
                </a:gridCol>
                <a:gridCol w="901700">
                  <a:extLst>
                    <a:ext uri="{9D8B030D-6E8A-4147-A177-3AD203B41FA5}">
                      <a16:colId xmlns:a16="http://schemas.microsoft.com/office/drawing/2014/main" val="20002"/>
                    </a:ext>
                  </a:extLst>
                </a:gridCol>
                <a:gridCol w="681038">
                  <a:extLst>
                    <a:ext uri="{9D8B030D-6E8A-4147-A177-3AD203B41FA5}">
                      <a16:colId xmlns:a16="http://schemas.microsoft.com/office/drawing/2014/main" val="20003"/>
                    </a:ext>
                  </a:extLst>
                </a:gridCol>
                <a:gridCol w="903287">
                  <a:extLst>
                    <a:ext uri="{9D8B030D-6E8A-4147-A177-3AD203B41FA5}">
                      <a16:colId xmlns:a16="http://schemas.microsoft.com/office/drawing/2014/main" val="20004"/>
                    </a:ext>
                  </a:extLst>
                </a:gridCol>
                <a:gridCol w="785813">
                  <a:extLst>
                    <a:ext uri="{9D8B030D-6E8A-4147-A177-3AD203B41FA5}">
                      <a16:colId xmlns:a16="http://schemas.microsoft.com/office/drawing/2014/main" val="20005"/>
                    </a:ext>
                  </a:extLst>
                </a:gridCol>
                <a:gridCol w="1508125">
                  <a:extLst>
                    <a:ext uri="{9D8B030D-6E8A-4147-A177-3AD203B41FA5}">
                      <a16:colId xmlns:a16="http://schemas.microsoft.com/office/drawing/2014/main" val="20006"/>
                    </a:ext>
                  </a:extLst>
                </a:gridCol>
              </a:tblGrid>
              <a:tr h="579120">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Mechanics’ Trailers</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83">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25">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a:t>
                      </a:r>
                      <a:r>
                        <a:rPr kumimoji="0" lang="en-US" sz="1200" b="1" i="0" u="none" strike="noStrike" cap="none" normalizeH="0" baseline="0" dirty="0" smtClean="0">
                          <a:ln>
                            <a:noFill/>
                          </a:ln>
                          <a:solidFill>
                            <a:srgbClr val="FF0066"/>
                          </a:solidFill>
                          <a:effectLst/>
                          <a:latin typeface="Century Gothic" pitchFamily="34" charset="0"/>
                        </a:rPr>
                        <a:t> </a:t>
                      </a:r>
                      <a:r>
                        <a:rPr kumimoji="0" lang="en-US" sz="1200" b="0" i="0" u="none" strike="noStrike" cap="none" normalizeH="0" baseline="0" dirty="0" smtClean="0">
                          <a:ln>
                            <a:noFill/>
                          </a:ln>
                          <a:solidFill>
                            <a:srgbClr val="000000"/>
                          </a:solidFill>
                          <a:effectLst/>
                          <a:latin typeface="Century Gothic" pitchFamily="34" charset="0"/>
                        </a:rPr>
                        <a:t>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Haulmark and Wells Cargo</a:t>
                      </a:r>
                      <a:endParaRPr kumimoji="0" lang="en-US" sz="1200" b="1" i="0" u="none" strike="noStrike" cap="none" normalizeH="0" baseline="0" dirty="0" smtClean="0">
                        <a:ln>
                          <a:noFill/>
                        </a:ln>
                        <a:solidFill>
                          <a:srgbClr val="FF0066"/>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ACS</a:t>
                      </a:r>
                    </a:p>
                  </a:txBody>
                  <a:tcP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CPAI</a:t>
                      </a:r>
                    </a:p>
                  </a:txBody>
                  <a:tcP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Mobile maintenance shop for field support.</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937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12kw generator / 10kw generator, </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electric air compressor and various hand tools</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04470" name="Text Box 5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90</a:t>
            </a:r>
          </a:p>
        </p:txBody>
      </p:sp>
      <p:pic>
        <p:nvPicPr>
          <p:cNvPr id="150551" name="Picture 100" descr="MECHANICS TRAILER (Small)"/>
          <p:cNvPicPr>
            <a:picLocks noChangeAspect="1" noChangeArrowheads="1"/>
          </p:cNvPicPr>
          <p:nvPr/>
        </p:nvPicPr>
        <p:blipFill>
          <a:blip r:embed="rId2">
            <a:extLst>
              <a:ext uri="{28A0092B-C50C-407E-A947-70E740481C1C}">
                <a14:useLocalDpi xmlns:a14="http://schemas.microsoft.com/office/drawing/2010/main" val="0"/>
              </a:ext>
            </a:extLst>
          </a:blip>
          <a:srcRect b="29153"/>
          <a:stretch>
            <a:fillRect/>
          </a:stretch>
        </p:blipFill>
        <p:spPr bwMode="auto">
          <a:xfrm>
            <a:off x="546100" y="2695575"/>
            <a:ext cx="32512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2711450"/>
            <a:ext cx="304323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8"/>
          <p:cNvSpPr txBox="1">
            <a:spLocks noChangeArrowheads="1"/>
          </p:cNvSpPr>
          <p:nvPr/>
        </p:nvSpPr>
        <p:spPr bwMode="auto">
          <a:xfrm>
            <a:off x="1192213" y="3760788"/>
            <a:ext cx="48387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endParaRPr lang="en-US" altLang="en-US" sz="2700"/>
          </a:p>
        </p:txBody>
      </p:sp>
      <p:sp>
        <p:nvSpPr>
          <p:cNvPr id="46083" name="Text Box 9"/>
          <p:cNvSpPr txBox="1">
            <a:spLocks noChangeArrowheads="1"/>
          </p:cNvSpPr>
          <p:nvPr/>
        </p:nvSpPr>
        <p:spPr bwMode="auto">
          <a:xfrm>
            <a:off x="2230438" y="814388"/>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600" b="1">
                <a:latin typeface="Century Gothic" panose="020B0502020202020204" pitchFamily="34" charset="0"/>
              </a:rPr>
              <a:t>Table Of Contents - Continued</a:t>
            </a:r>
          </a:p>
        </p:txBody>
      </p:sp>
      <p:graphicFrame>
        <p:nvGraphicFramePr>
          <p:cNvPr id="483223" name="Group 919"/>
          <p:cNvGraphicFramePr>
            <a:graphicFrameLocks noGrp="1"/>
          </p:cNvGraphicFramePr>
          <p:nvPr>
            <p:extLst>
              <p:ext uri="{D42A27DB-BD31-4B8C-83A1-F6EECF244321}">
                <p14:modId xmlns:p14="http://schemas.microsoft.com/office/powerpoint/2010/main" val="1895947866"/>
              </p:ext>
            </p:extLst>
          </p:nvPr>
        </p:nvGraphicFramePr>
        <p:xfrm>
          <a:off x="1077913" y="1452563"/>
          <a:ext cx="5976937" cy="6253232"/>
        </p:xfrm>
        <a:graphic>
          <a:graphicData uri="http://schemas.openxmlformats.org/drawingml/2006/table">
            <a:tbl>
              <a:tblPr/>
              <a:tblGrid>
                <a:gridCol w="4608487">
                  <a:extLst>
                    <a:ext uri="{9D8B030D-6E8A-4147-A177-3AD203B41FA5}">
                      <a16:colId xmlns:a16="http://schemas.microsoft.com/office/drawing/2014/main" val="20000"/>
                    </a:ext>
                  </a:extLst>
                </a:gridCol>
                <a:gridCol w="1368450">
                  <a:extLst>
                    <a:ext uri="{9D8B030D-6E8A-4147-A177-3AD203B41FA5}">
                      <a16:colId xmlns:a16="http://schemas.microsoft.com/office/drawing/2014/main" val="20001"/>
                    </a:ext>
                  </a:extLst>
                </a:gridCol>
              </a:tblGrid>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Wildlife</a:t>
                      </a:r>
                    </a:p>
                  </a:txBody>
                  <a:tcPr marL="91448"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I</a:t>
                      </a:r>
                    </a:p>
                  </a:txBody>
                  <a:tcPr marL="91448"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700345005"/>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Pinniped Enclosure</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121</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04814180"/>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Bear Cages</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122</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889085518"/>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Net Launchers</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123</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2804021129"/>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Wildlife Kits(capture and hazing)</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124</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461038666"/>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entury Gothic" pitchFamily="34" charset="0"/>
                        </a:rPr>
                        <a:t>PepperBall</a:t>
                      </a:r>
                      <a:r>
                        <a:rPr kumimoji="0" lang="en-US" sz="1200" b="0" i="0" u="none" strike="noStrike" cap="none" normalizeH="0" baseline="0" dirty="0" smtClean="0">
                          <a:ln>
                            <a:noFill/>
                          </a:ln>
                          <a:solidFill>
                            <a:schemeClr val="tx1"/>
                          </a:solidFill>
                          <a:effectLst/>
                          <a:latin typeface="Century Gothic" pitchFamily="34" charset="0"/>
                        </a:rPr>
                        <a:t> Gun</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Page 125</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661164985"/>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12 Gauge Shot Guns</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Page 126</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2639826879"/>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Bird Stabilization Center</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127</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367801494"/>
                  </a:ext>
                </a:extLst>
              </a:tr>
              <a:tr h="27426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Bird Scare Devices</a:t>
                      </a:r>
                    </a:p>
                  </a:txBody>
                  <a:tcPr marL="274344" marR="91448" marT="45696" marB="4569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128</a:t>
                      </a:r>
                    </a:p>
                  </a:txBody>
                  <a:tcPr marL="274344" marR="91448" marT="45696" marB="4569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758337924"/>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Century Gothic" pitchFamily="34" charset="0"/>
                          <a:ea typeface="+mn-ea"/>
                          <a:cs typeface="+mn-cs"/>
                        </a:rPr>
                        <a:t>Miscellaneous</a:t>
                      </a:r>
                      <a:endParaRPr kumimoji="0" lang="en-US" sz="1200" b="1" i="0" u="none" strike="noStrike" cap="none" normalizeH="0" baseline="0" dirty="0" smtClean="0">
                        <a:ln>
                          <a:noFill/>
                        </a:ln>
                        <a:solidFill>
                          <a:schemeClr val="tx1"/>
                        </a:solidFill>
                        <a:effectLst/>
                        <a:latin typeface="Century Gothic" pitchFamily="34" charset="0"/>
                      </a:endParaRPr>
                    </a:p>
                  </a:txBody>
                  <a:tcPr marL="91448" marR="91448" marT="45688" marB="45688"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J</a:t>
                      </a:r>
                    </a:p>
                  </a:txBody>
                  <a:tcPr marL="91448" marR="91448" marT="45688" marB="45688"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93705">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De-</a:t>
                      </a:r>
                      <a:r>
                        <a:rPr kumimoji="0" lang="en-US" sz="1200" b="0" i="0" u="none" strike="noStrike" cap="none" normalizeH="0" baseline="0" dirty="0" err="1" smtClean="0">
                          <a:ln>
                            <a:noFill/>
                          </a:ln>
                          <a:solidFill>
                            <a:schemeClr val="tx1"/>
                          </a:solidFill>
                          <a:effectLst/>
                          <a:latin typeface="Century Gothic" pitchFamily="34" charset="0"/>
                        </a:rPr>
                        <a:t>Icer</a:t>
                      </a: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Ground Penetrating Radar System</a:t>
                      </a:r>
                    </a:p>
                  </a:txBody>
                  <a:tcPr marL="274344" marR="91448" marT="45688" marB="45688"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129</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130</a:t>
                      </a:r>
                    </a:p>
                  </a:txBody>
                  <a:tcPr marL="274344" marR="91448" marT="45688" marB="45688"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2"/>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Hydraulic Power Units (various)</a:t>
                      </a:r>
                    </a:p>
                  </a:txBody>
                  <a:tcPr marL="274344" marR="91448" marT="45688" marB="45688"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131</a:t>
                      </a:r>
                    </a:p>
                  </a:txBody>
                  <a:tcPr marL="274344" marR="91448" marT="45688" marB="45688"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3"/>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err="1" smtClean="0">
                          <a:ln>
                            <a:noFill/>
                          </a:ln>
                          <a:solidFill>
                            <a:schemeClr val="tx1"/>
                          </a:solidFill>
                          <a:effectLst/>
                          <a:latin typeface="Century Gothic" pitchFamily="34" charset="0"/>
                          <a:ea typeface="+mn-ea"/>
                          <a:cs typeface="+mn-cs"/>
                        </a:rPr>
                        <a:t>MegaSecur</a:t>
                      </a: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 Dams</a:t>
                      </a: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132</a:t>
                      </a: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err="1" smtClean="0">
                          <a:ln>
                            <a:noFill/>
                          </a:ln>
                          <a:solidFill>
                            <a:schemeClr val="tx1"/>
                          </a:solidFill>
                          <a:effectLst/>
                          <a:latin typeface="Century Gothic" pitchFamily="34" charset="0"/>
                        </a:rPr>
                        <a:t>MetOcean</a:t>
                      </a:r>
                      <a:r>
                        <a:rPr kumimoji="0" lang="en-US" sz="1200" b="0" i="0" u="none" strike="noStrike" cap="none" normalizeH="0" baseline="0" dirty="0" smtClean="0">
                          <a:ln>
                            <a:noFill/>
                          </a:ln>
                          <a:solidFill>
                            <a:schemeClr val="tx1"/>
                          </a:solidFill>
                          <a:effectLst/>
                          <a:latin typeface="Century Gothic" pitchFamily="34" charset="0"/>
                        </a:rPr>
                        <a:t> Spill Tracking Systems</a:t>
                      </a: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133</a:t>
                      </a: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Underwater ROV</a:t>
                      </a: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134</a:t>
                      </a: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43518166"/>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Unmanned Aircraft Systems</a:t>
                      </a: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135</a:t>
                      </a: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851840134"/>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74253">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44" marR="91448"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bl>
          </a:graphicData>
        </a:graphic>
      </p:graphicFrame>
      <p:sp>
        <p:nvSpPr>
          <p:cNvPr id="46129" name="Text Box 943"/>
          <p:cNvSpPr txBox="1">
            <a:spLocks noChangeArrowheads="1"/>
          </p:cNvSpPr>
          <p:nvPr/>
        </p:nvSpPr>
        <p:spPr bwMode="auto">
          <a:xfrm>
            <a:off x="357188" y="9075738"/>
            <a:ext cx="698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VI</a:t>
            </a:r>
          </a:p>
        </p:txBody>
      </p:sp>
      <p:graphicFrame>
        <p:nvGraphicFramePr>
          <p:cNvPr id="6" name="Group 919"/>
          <p:cNvGraphicFramePr>
            <a:graphicFrameLocks noGrp="1"/>
          </p:cNvGraphicFramePr>
          <p:nvPr>
            <p:extLst>
              <p:ext uri="{D42A27DB-BD31-4B8C-83A1-F6EECF244321}">
                <p14:modId xmlns:p14="http://schemas.microsoft.com/office/powerpoint/2010/main" val="1843470682"/>
              </p:ext>
            </p:extLst>
          </p:nvPr>
        </p:nvGraphicFramePr>
        <p:xfrm>
          <a:off x="1120775" y="7153275"/>
          <a:ext cx="5975350" cy="1924053"/>
        </p:xfrm>
        <a:graphic>
          <a:graphicData uri="http://schemas.openxmlformats.org/drawingml/2006/table">
            <a:tbl>
              <a:tblPr/>
              <a:tblGrid>
                <a:gridCol w="1475462">
                  <a:extLst>
                    <a:ext uri="{9D8B030D-6E8A-4147-A177-3AD203B41FA5}">
                      <a16:colId xmlns:a16="http://schemas.microsoft.com/office/drawing/2014/main" val="20000"/>
                    </a:ext>
                  </a:extLst>
                </a:gridCol>
                <a:gridCol w="4499888">
                  <a:extLst>
                    <a:ext uri="{9D8B030D-6E8A-4147-A177-3AD203B41FA5}">
                      <a16:colId xmlns:a16="http://schemas.microsoft.com/office/drawing/2014/main" val="20001"/>
                    </a:ext>
                  </a:extLst>
                </a:gridCol>
              </a:tblGrid>
              <a:tr h="274336">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Century Gothic" pitchFamily="34" charset="0"/>
                          <a:ea typeface="+mn-ea"/>
                          <a:cs typeface="+mn-cs"/>
                        </a:rPr>
                        <a:t>Abbreviation</a:t>
                      </a:r>
                      <a:endParaRPr kumimoji="0" lang="en-US" sz="1200" b="1" i="0" u="none" strike="noStrike" cap="none" normalizeH="0" baseline="0" dirty="0" smtClean="0">
                        <a:ln>
                          <a:noFill/>
                        </a:ln>
                        <a:solidFill>
                          <a:schemeClr val="tx1"/>
                        </a:solidFill>
                        <a:effectLst/>
                        <a:latin typeface="Century Gothic" pitchFamily="34" charset="0"/>
                      </a:endParaRPr>
                    </a:p>
                  </a:txBody>
                  <a:tcPr marL="91424" marR="91424" marT="45716" marB="4571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Name</a:t>
                      </a:r>
                    </a:p>
                  </a:txBody>
                  <a:tcPr marL="91424" marR="91424" marT="45716" marB="4571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78037">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ACS</a:t>
                      </a:r>
                    </a:p>
                  </a:txBody>
                  <a:tcPr marL="274271" marR="91424" marT="45716" marB="4571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Alaska Clean Seas</a:t>
                      </a:r>
                    </a:p>
                  </a:txBody>
                  <a:tcPr marL="274271" marR="91424" marT="45716" marB="4571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1"/>
                  </a:ext>
                </a:extLst>
              </a:tr>
              <a:tr h="274336">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CPAI</a:t>
                      </a:r>
                    </a:p>
                  </a:txBody>
                  <a:tcPr marL="274271" marR="91424" marT="45716" marB="45716"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entury Gothic" pitchFamily="34" charset="0"/>
                        </a:rPr>
                        <a:t>ConocoPhillps</a:t>
                      </a:r>
                      <a:r>
                        <a:rPr kumimoji="0" lang="en-US" sz="1200" b="0" i="0" u="none" strike="noStrike" cap="none" normalizeH="0" baseline="0" dirty="0" smtClean="0">
                          <a:ln>
                            <a:noFill/>
                          </a:ln>
                          <a:solidFill>
                            <a:schemeClr val="tx1"/>
                          </a:solidFill>
                          <a:effectLst/>
                          <a:latin typeface="Century Gothic" pitchFamily="34" charset="0"/>
                        </a:rPr>
                        <a:t> Alaska Inc.</a:t>
                      </a:r>
                    </a:p>
                  </a:txBody>
                  <a:tcPr marL="274271" marR="91424" marT="45716" marB="45716"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2"/>
                  </a:ext>
                </a:extLst>
              </a:tr>
              <a:tr h="274336">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ENI</a:t>
                      </a:r>
                    </a:p>
                  </a:txBody>
                  <a:tcPr marL="274271" marR="91424"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ENI Alaska</a:t>
                      </a:r>
                    </a:p>
                  </a:txBody>
                  <a:tcPr marL="274271" marR="91424"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74336">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HAK</a:t>
                      </a:r>
                    </a:p>
                  </a:txBody>
                  <a:tcPr marL="274271" marR="91424"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entury Gothic" pitchFamily="34" charset="0"/>
                        </a:rPr>
                        <a:t>Hilcorp</a:t>
                      </a:r>
                      <a:r>
                        <a:rPr kumimoji="0" lang="en-US" sz="1200" b="0" i="0" u="none" strike="noStrike" cap="none" normalizeH="0" baseline="0" dirty="0" smtClean="0">
                          <a:ln>
                            <a:noFill/>
                          </a:ln>
                          <a:solidFill>
                            <a:schemeClr val="tx1"/>
                          </a:solidFill>
                          <a:effectLst/>
                          <a:latin typeface="Century Gothic" pitchFamily="34" charset="0"/>
                        </a:rPr>
                        <a:t> Alaska</a:t>
                      </a:r>
                    </a:p>
                  </a:txBody>
                  <a:tcPr marL="274271" marR="91424"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36">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Savant</a:t>
                      </a:r>
                    </a:p>
                  </a:txBody>
                  <a:tcPr marL="274271" marR="91424"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Savant Alaska</a:t>
                      </a:r>
                    </a:p>
                  </a:txBody>
                  <a:tcPr marL="274271" marR="91424"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4110168756"/>
                  </a:ext>
                </a:extLst>
              </a:tr>
              <a:tr h="274336">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 </a:t>
                      </a:r>
                    </a:p>
                  </a:txBody>
                  <a:tcPr marL="91424" marR="91424"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Century Gothic" pitchFamily="34" charset="0"/>
                      </a:endParaRPr>
                    </a:p>
                  </a:txBody>
                  <a:tcPr marL="91424" marR="91424"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6145" name="Text Box 9"/>
          <p:cNvSpPr txBox="1">
            <a:spLocks noChangeArrowheads="1"/>
          </p:cNvSpPr>
          <p:nvPr/>
        </p:nvSpPr>
        <p:spPr bwMode="auto">
          <a:xfrm>
            <a:off x="2049463" y="6581775"/>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600" b="1">
                <a:latin typeface="Century Gothic" panose="020B0502020202020204" pitchFamily="34" charset="0"/>
              </a:rPr>
              <a:t>Abbreviations</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92633" name="Group 89"/>
          <p:cNvGraphicFramePr>
            <a:graphicFrameLocks noGrp="1"/>
          </p:cNvGraphicFramePr>
          <p:nvPr>
            <p:ph sz="half" idx="1"/>
          </p:nvPr>
        </p:nvGraphicFramePr>
        <p:xfrm>
          <a:off x="573088" y="1795463"/>
          <a:ext cx="6759575" cy="5683250"/>
        </p:xfrm>
        <a:graphic>
          <a:graphicData uri="http://schemas.openxmlformats.org/drawingml/2006/table">
            <a:tbl>
              <a:tblPr/>
              <a:tblGrid>
                <a:gridCol w="1657350">
                  <a:extLst>
                    <a:ext uri="{9D8B030D-6E8A-4147-A177-3AD203B41FA5}">
                      <a16:colId xmlns:a16="http://schemas.microsoft.com/office/drawing/2014/main" val="20000"/>
                    </a:ext>
                  </a:extLst>
                </a:gridCol>
                <a:gridCol w="1223962">
                  <a:extLst>
                    <a:ext uri="{9D8B030D-6E8A-4147-A177-3AD203B41FA5}">
                      <a16:colId xmlns:a16="http://schemas.microsoft.com/office/drawing/2014/main" val="20001"/>
                    </a:ext>
                  </a:extLst>
                </a:gridCol>
                <a:gridCol w="1584325">
                  <a:extLst>
                    <a:ext uri="{9D8B030D-6E8A-4147-A177-3AD203B41FA5}">
                      <a16:colId xmlns:a16="http://schemas.microsoft.com/office/drawing/2014/main" val="20002"/>
                    </a:ext>
                  </a:extLst>
                </a:gridCol>
                <a:gridCol w="2293938">
                  <a:extLst>
                    <a:ext uri="{9D8B030D-6E8A-4147-A177-3AD203B41FA5}">
                      <a16:colId xmlns:a16="http://schemas.microsoft.com/office/drawing/2014/main" val="20003"/>
                    </a:ext>
                  </a:extLst>
                </a:gridCol>
              </a:tblGrid>
              <a:tr h="579152">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Dump Truck</a:t>
                      </a:r>
                    </a:p>
                  </a:txBody>
                  <a:tcPr marT="45723" marB="4572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1968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marT="45723" marB="45723"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41">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73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a:t>
                      </a:r>
                      <a:r>
                        <a:rPr kumimoji="0" lang="en-US" sz="1200" b="0" i="0" u="none" strike="noStrike" cap="none" normalizeH="0" baseline="0" dirty="0" smtClean="0">
                          <a:ln>
                            <a:noFill/>
                          </a:ln>
                          <a:solidFill>
                            <a:srgbClr val="000000"/>
                          </a:solidFill>
                          <a:effectLst/>
                          <a:latin typeface="Century Gothic" pitchFamily="34" charset="0"/>
                        </a:rPr>
                        <a:t>Total </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Autocar</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HAK</a:t>
                      </a: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4318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3" marB="45723"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Transport contaminated material from spill sites.</a:t>
                      </a:r>
                    </a:p>
                  </a:txBody>
                  <a:tcPr marT="45723" marB="4572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05489" name="Text Box 39"/>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91</a:t>
            </a:r>
          </a:p>
        </p:txBody>
      </p:sp>
      <p:pic>
        <p:nvPicPr>
          <p:cNvPr id="151570" name="Picture 44" descr="Dump T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2508250"/>
            <a:ext cx="418465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72152" name="Group 88"/>
          <p:cNvGraphicFramePr>
            <a:graphicFrameLocks noGrp="1"/>
          </p:cNvGraphicFramePr>
          <p:nvPr>
            <p:ph sz="half" idx="1"/>
          </p:nvPr>
        </p:nvGraphicFramePr>
        <p:xfrm>
          <a:off x="573088" y="1795463"/>
          <a:ext cx="6759575" cy="6276976"/>
        </p:xfrm>
        <a:graphic>
          <a:graphicData uri="http://schemas.openxmlformats.org/drawingml/2006/table">
            <a:tbl>
              <a:tblPr/>
              <a:tblGrid>
                <a:gridCol w="1614487">
                  <a:extLst>
                    <a:ext uri="{9D8B030D-6E8A-4147-A177-3AD203B41FA5}">
                      <a16:colId xmlns:a16="http://schemas.microsoft.com/office/drawing/2014/main" val="20000"/>
                    </a:ext>
                  </a:extLst>
                </a:gridCol>
                <a:gridCol w="1269997">
                  <a:extLst>
                    <a:ext uri="{9D8B030D-6E8A-4147-A177-3AD203B41FA5}">
                      <a16:colId xmlns:a16="http://schemas.microsoft.com/office/drawing/2014/main" val="20001"/>
                    </a:ext>
                  </a:extLst>
                </a:gridCol>
                <a:gridCol w="357191">
                  <a:extLst>
                    <a:ext uri="{9D8B030D-6E8A-4147-A177-3AD203B41FA5}">
                      <a16:colId xmlns:a16="http://schemas.microsoft.com/office/drawing/2014/main" val="20002"/>
                    </a:ext>
                  </a:extLst>
                </a:gridCol>
                <a:gridCol w="1850231">
                  <a:extLst>
                    <a:ext uri="{9D8B030D-6E8A-4147-A177-3AD203B41FA5}">
                      <a16:colId xmlns:a16="http://schemas.microsoft.com/office/drawing/2014/main" val="20003"/>
                    </a:ext>
                  </a:extLst>
                </a:gridCol>
                <a:gridCol w="1667669">
                  <a:extLst>
                    <a:ext uri="{9D8B030D-6E8A-4147-A177-3AD203B41FA5}">
                      <a16:colId xmlns:a16="http://schemas.microsoft.com/office/drawing/2014/main" val="20004"/>
                    </a:ext>
                  </a:extLst>
                </a:gridCol>
              </a:tblGrid>
              <a:tr h="106679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Dempster System Equipped Trucks</a:t>
                      </a:r>
                    </a:p>
                  </a:txBody>
                  <a:tcPr marT="45718" marB="4571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00161">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marT="45718" marB="4571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05">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8" marB="45718"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7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8" marB="4571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0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8" marB="4571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Autocar</a:t>
                      </a:r>
                      <a:endParaRPr kumimoji="0" lang="en-US" sz="1200" b="0" i="0" u="none" strike="noStrike" cap="none" normalizeH="0" baseline="0" dirty="0" smtClean="0">
                        <a:ln>
                          <a:noFill/>
                        </a:ln>
                        <a:solidFill>
                          <a:srgbClr val="000000"/>
                        </a:solidFill>
                        <a:effectLst/>
                        <a:latin typeface="Century Gothic" pitchFamily="34" charset="0"/>
                      </a:endParaRP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8" marB="4571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HAK</a:t>
                      </a:r>
                    </a:p>
                  </a:txBody>
                  <a:tcPr marT="45718" marB="45718"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8" marB="45718"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8" marB="4571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Dempster hydraulic system</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400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8" marB="4571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Transport staging, related equipment and contaminated material to and from spill sites.</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2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8" marB="45718"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Dempster equipment system, dump box, connex flat</a:t>
                      </a:r>
                    </a:p>
                  </a:txBody>
                  <a:tcPr marT="45718" marB="4571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06519" name="Text Box 89"/>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92</a:t>
            </a:r>
          </a:p>
        </p:txBody>
      </p:sp>
      <p:pic>
        <p:nvPicPr>
          <p:cNvPr id="152599"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09950"/>
            <a:ext cx="333375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9171" name="Group 179"/>
          <p:cNvGraphicFramePr>
            <a:graphicFrameLocks noGrp="1"/>
          </p:cNvGraphicFramePr>
          <p:nvPr>
            <p:ph sz="half" idx="1"/>
          </p:nvPr>
        </p:nvGraphicFramePr>
        <p:xfrm>
          <a:off x="573088" y="1528763"/>
          <a:ext cx="6759575" cy="6896101"/>
        </p:xfrm>
        <a:graphic>
          <a:graphicData uri="http://schemas.openxmlformats.org/drawingml/2006/table">
            <a:tbl>
              <a:tblPr/>
              <a:tblGrid>
                <a:gridCol w="1614487">
                  <a:extLst>
                    <a:ext uri="{9D8B030D-6E8A-4147-A177-3AD203B41FA5}">
                      <a16:colId xmlns:a16="http://schemas.microsoft.com/office/drawing/2014/main" val="20000"/>
                    </a:ext>
                  </a:extLst>
                </a:gridCol>
                <a:gridCol w="1411288">
                  <a:extLst>
                    <a:ext uri="{9D8B030D-6E8A-4147-A177-3AD203B41FA5}">
                      <a16:colId xmlns:a16="http://schemas.microsoft.com/office/drawing/2014/main" val="20001"/>
                    </a:ext>
                  </a:extLst>
                </a:gridCol>
                <a:gridCol w="358775">
                  <a:extLst>
                    <a:ext uri="{9D8B030D-6E8A-4147-A177-3AD203B41FA5}">
                      <a16:colId xmlns:a16="http://schemas.microsoft.com/office/drawing/2014/main" val="20002"/>
                    </a:ext>
                  </a:extLst>
                </a:gridCol>
                <a:gridCol w="1008682">
                  <a:extLst>
                    <a:ext uri="{9D8B030D-6E8A-4147-A177-3AD203B41FA5}">
                      <a16:colId xmlns:a16="http://schemas.microsoft.com/office/drawing/2014/main" val="20003"/>
                    </a:ext>
                  </a:extLst>
                </a:gridCol>
                <a:gridCol w="2366343">
                  <a:extLst>
                    <a:ext uri="{9D8B030D-6E8A-4147-A177-3AD203B41FA5}">
                      <a16:colId xmlns:a16="http://schemas.microsoft.com/office/drawing/2014/main" val="20004"/>
                    </a:ext>
                  </a:extLst>
                </a:gridCol>
              </a:tblGrid>
              <a:tr h="705957">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Skid Steer Loaders</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73527">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32153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4252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14 Total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220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Bobcat and Caterpillar</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ACS</a:t>
                      </a:r>
                    </a:p>
                  </a:txBody>
                  <a:tcPr marT="45717" marB="45717"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CPAI</a:t>
                      </a:r>
                    </a:p>
                  </a:txBody>
                  <a:tcPr marT="45717" marB="45717"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ENI</a:t>
                      </a:r>
                    </a:p>
                  </a:txBody>
                  <a:tcPr marT="45717" marB="45717"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 each, HAK</a:t>
                      </a:r>
                    </a:p>
                  </a:txBody>
                  <a:tcPr marT="45717" marB="45717"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Century Gothic" pitchFamily="34" charset="0"/>
                        </a:rPr>
                        <a:t>1 each, Model:  299 DXHP</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Century Gothic" pitchFamily="34" charset="0"/>
                        </a:rPr>
                        <a:t>8 each, Model: MT-55</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Century Gothic" pitchFamily="34" charset="0"/>
                        </a:rPr>
                        <a:t>1 each, Model: T320-G</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each, Model: T250-G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Century Gothic" pitchFamily="34" charset="0"/>
                        </a:rPr>
                        <a:t>3 each, Model: 287C</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64007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7" marB="4571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Performs various functions needed for spill response and field support.</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64007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7" marB="45717"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Trencher, forks, bucket, auger, sweeper, trimmer, scratcher, jack hammer, snow blower and pintle hitch</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153635" name="Picture 43" descr="bobc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2314575"/>
            <a:ext cx="21193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48" name="Text Box 91"/>
          <p:cNvSpPr txBox="1">
            <a:spLocks noChangeArrowheads="1"/>
          </p:cNvSpPr>
          <p:nvPr/>
        </p:nvSpPr>
        <p:spPr bwMode="auto">
          <a:xfrm>
            <a:off x="347663" y="9061450"/>
            <a:ext cx="6985000" cy="276225"/>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93</a:t>
            </a:r>
          </a:p>
        </p:txBody>
      </p:sp>
      <p:pic>
        <p:nvPicPr>
          <p:cNvPr id="153637" name="Picture 176" descr="Trimmer 1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314575"/>
            <a:ext cx="174148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8" name="Picture 26" descr="C:\Documents and Settings\lburns\Desktop\Walk Behind Bobc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763" y="2317750"/>
            <a:ext cx="178276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3802" name="Group 106"/>
          <p:cNvGraphicFramePr>
            <a:graphicFrameLocks noGrp="1"/>
          </p:cNvGraphicFramePr>
          <p:nvPr>
            <p:ph sz="half" idx="1"/>
          </p:nvPr>
        </p:nvGraphicFramePr>
        <p:xfrm>
          <a:off x="573088" y="1644650"/>
          <a:ext cx="6759575" cy="7421564"/>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81350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Warehouse Fork Lifts </a:t>
                      </a:r>
                    </a:p>
                  </a:txBody>
                  <a:tcPr marT="45719" marB="45719"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4006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9" marB="45719"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9" marB="457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89061">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9" marB="45719"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054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9" marB="4571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 Total </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35927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9" marB="4571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Caterpillar, Clark, and </a:t>
                      </a:r>
                      <a:r>
                        <a:rPr kumimoji="0" lang="en-US" sz="1200" b="0" i="0" u="none" strike="noStrike" cap="none" normalizeH="0" baseline="0" dirty="0" err="1" smtClean="0">
                          <a:ln>
                            <a:noFill/>
                          </a:ln>
                          <a:solidFill>
                            <a:srgbClr val="000000"/>
                          </a:solidFill>
                          <a:effectLst/>
                          <a:latin typeface="Century Gothic" pitchFamily="34" charset="0"/>
                        </a:rPr>
                        <a:t>Hyster</a:t>
                      </a:r>
                      <a:endParaRPr kumimoji="0" lang="en-US" sz="1200" b="0" i="0" u="none" strike="noStrike" cap="none" normalizeH="0" baseline="0" dirty="0" smtClean="0">
                        <a:ln>
                          <a:noFill/>
                        </a:ln>
                        <a:solidFill>
                          <a:srgbClr val="000000"/>
                        </a:solidFill>
                        <a:effectLst/>
                        <a:latin typeface="Century Gothic" pitchFamily="34" charset="0"/>
                      </a:endParaRP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647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9" marB="4571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91441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9" marB="4571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Caterpillar: 1 each, 6,000 lbs. lifting capacity</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Clark: 1 each, 9,000 lbs. lifting capacity</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err="1" smtClean="0">
                          <a:ln>
                            <a:noFill/>
                          </a:ln>
                          <a:solidFill>
                            <a:srgbClr val="000000"/>
                          </a:solidFill>
                          <a:effectLst/>
                          <a:latin typeface="Century Gothic" pitchFamily="34" charset="0"/>
                        </a:rPr>
                        <a:t>Hyster</a:t>
                      </a:r>
                      <a:r>
                        <a:rPr kumimoji="0" lang="en-US" sz="1200" b="0" i="0" u="none" strike="noStrike" cap="none" normalizeH="0" baseline="0" dirty="0" smtClean="0">
                          <a:ln>
                            <a:noFill/>
                          </a:ln>
                          <a:solidFill>
                            <a:srgbClr val="000000"/>
                          </a:solidFill>
                          <a:effectLst/>
                          <a:latin typeface="Century Gothic" pitchFamily="34" charset="0"/>
                        </a:rPr>
                        <a:t>: 1 each, 7,000 lbs. lifting capacity</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9" marB="4571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Move and load equipment for day-to-day operations and response activities.</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47322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9" marB="45719"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Pintle hitch attachment and man basket</a:t>
                      </a:r>
                    </a:p>
                  </a:txBody>
                  <a:tcPr marT="45719" marB="45719"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54644" name="Picture 45" descr="Annex Fork 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63" y="2220913"/>
            <a:ext cx="2476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5" name="Text Box 5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94</a:t>
            </a:r>
          </a:p>
        </p:txBody>
      </p:sp>
      <p:pic>
        <p:nvPicPr>
          <p:cNvPr id="154646" name="Picture 98" descr="Clark Forklift (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2238" y="4138613"/>
            <a:ext cx="2439987"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7" name="Picture 1"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2200275"/>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4871" name="Group 151"/>
          <p:cNvGraphicFramePr>
            <a:graphicFrameLocks noGrp="1"/>
          </p:cNvGraphicFramePr>
          <p:nvPr>
            <p:ph sz="half" idx="1"/>
          </p:nvPr>
        </p:nvGraphicFramePr>
        <p:xfrm>
          <a:off x="573088" y="1428750"/>
          <a:ext cx="6781800" cy="5965824"/>
        </p:xfrm>
        <a:graphic>
          <a:graphicData uri="http://schemas.openxmlformats.org/drawingml/2006/table">
            <a:tbl>
              <a:tblPr/>
              <a:tblGrid>
                <a:gridCol w="1614512">
                  <a:extLst>
                    <a:ext uri="{9D8B030D-6E8A-4147-A177-3AD203B41FA5}">
                      <a16:colId xmlns:a16="http://schemas.microsoft.com/office/drawing/2014/main" val="20000"/>
                    </a:ext>
                  </a:extLst>
                </a:gridCol>
                <a:gridCol w="1482576">
                  <a:extLst>
                    <a:ext uri="{9D8B030D-6E8A-4147-A177-3AD203B41FA5}">
                      <a16:colId xmlns:a16="http://schemas.microsoft.com/office/drawing/2014/main" val="20001"/>
                    </a:ext>
                  </a:extLst>
                </a:gridCol>
                <a:gridCol w="349322">
                  <a:extLst>
                    <a:ext uri="{9D8B030D-6E8A-4147-A177-3AD203B41FA5}">
                      <a16:colId xmlns:a16="http://schemas.microsoft.com/office/drawing/2014/main" val="20002"/>
                    </a:ext>
                  </a:extLst>
                </a:gridCol>
                <a:gridCol w="1162846">
                  <a:extLst>
                    <a:ext uri="{9D8B030D-6E8A-4147-A177-3AD203B41FA5}">
                      <a16:colId xmlns:a16="http://schemas.microsoft.com/office/drawing/2014/main" val="20003"/>
                    </a:ext>
                  </a:extLst>
                </a:gridCol>
                <a:gridCol w="2172544">
                  <a:extLst>
                    <a:ext uri="{9D8B030D-6E8A-4147-A177-3AD203B41FA5}">
                      <a16:colId xmlns:a16="http://schemas.microsoft.com/office/drawing/2014/main" val="20004"/>
                    </a:ext>
                  </a:extLst>
                </a:gridCol>
              </a:tblGrid>
              <a:tr h="1166848">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Front End Loaders </a:t>
                      </a: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w/attachments</a:t>
                      </a:r>
                    </a:p>
                  </a:txBody>
                  <a:tcPr marL="91441" marR="91441"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535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41" marR="91441"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41" marR="91441"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160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41" marR="91441"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Total </a:t>
                      </a:r>
                    </a:p>
                  </a:txBody>
                  <a:tcPr marL="91441" marR="91441"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6116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L="91441" marR="91441"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Volvo L110H</a:t>
                      </a:r>
                    </a:p>
                  </a:txBody>
                  <a:tcPr marL="91441" marR="91441"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9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41" marR="91441" marT="45716" marB="45716" horzOverflow="overflow">
                    <a:lnL cap="flat">
                      <a:noFill/>
                    </a:lnL>
                    <a:lnR>
                      <a:noFill/>
                    </a:lnR>
                    <a:lnT>
                      <a:noFill/>
                    </a:lnT>
                    <a:lnB>
                      <a:noFill/>
                    </a:lnB>
                    <a:lnTlToBr>
                      <a:noFill/>
                    </a:lnTlToBr>
                    <a:lnBlToTr>
                      <a:noFill/>
                    </a:lnBlToTr>
                    <a:noFill/>
                  </a:tcPr>
                </a:tc>
                <a:tc>
                  <a:txBody>
                    <a:bodyPr/>
                    <a:lstStyle/>
                    <a:p>
                      <a:pPr marL="0" marR="0" lvl="0" indent="0" algn="l" defTabSz="1028700" rtl="0" eaLnBrk="0" fontAlgn="base" latinLnBrk="0" hangingPunct="0">
                        <a:lnSpc>
                          <a:spcPct val="100000"/>
                        </a:lnSpc>
                        <a:spcBef>
                          <a:spcPct val="20000"/>
                        </a:spcBef>
                        <a:spcAft>
                          <a:spcPts val="1000"/>
                        </a:spcAft>
                        <a:buClrTx/>
                        <a:buSzTx/>
                        <a:buFontTx/>
                        <a:buNone/>
                        <a:tabLst>
                          <a:tab pos="2057400" algn="l"/>
                        </a:tabLst>
                      </a:pPr>
                      <a:r>
                        <a:rPr kumimoji="0" lang="en-US" sz="1200" b="0" i="0" u="none" strike="noStrike" cap="none" normalizeH="0" baseline="0" dirty="0" smtClean="0">
                          <a:ln>
                            <a:noFill/>
                          </a:ln>
                          <a:solidFill>
                            <a:schemeClr val="tx1"/>
                          </a:solidFill>
                          <a:effectLst/>
                          <a:latin typeface="Century Gothic" pitchFamily="34" charset="0"/>
                        </a:rPr>
                        <a:t>ACS</a:t>
                      </a:r>
                    </a:p>
                  </a:txBody>
                  <a:tcPr marL="91441" marR="91441" marT="45716" marB="45716" horzOverflow="overflow">
                    <a:lnL>
                      <a:noFill/>
                    </a:lnL>
                    <a:lnR cap="flat">
                      <a:noFill/>
                    </a:lnR>
                    <a:lnT>
                      <a:noFill/>
                    </a:lnT>
                    <a:lnB>
                      <a:noFill/>
                    </a:lnB>
                    <a:lnTlToBr>
                      <a:noFill/>
                    </a:lnTlToBr>
                    <a:lnBlToTr>
                      <a:noFill/>
                    </a:lnBlToTr>
                    <a:noFill/>
                  </a:tcPr>
                </a:tc>
                <a:tc gridSpan="2">
                  <a:txBody>
                    <a:bodyPr/>
                    <a:lstStyle/>
                    <a:p>
                      <a:pPr marL="0" marR="0" lvl="0" indent="0" algn="l" defTabSz="1028700" rtl="0" eaLnBrk="0" fontAlgn="base" latinLnBrk="0" hangingPunct="0">
                        <a:lnSpc>
                          <a:spcPct val="100000"/>
                        </a:lnSpc>
                        <a:spcBef>
                          <a:spcPct val="20000"/>
                        </a:spcBef>
                        <a:spcAft>
                          <a:spcPts val="1000"/>
                        </a:spcAft>
                        <a:buClrTx/>
                        <a:buSzTx/>
                        <a:buFontTx/>
                        <a:buNone/>
                        <a:tabLst>
                          <a:tab pos="2057400" algn="l"/>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41" marR="91441"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28700" rtl="0" eaLnBrk="0" fontAlgn="base" latinLnBrk="0" hangingPunct="0">
                        <a:lnSpc>
                          <a:spcPct val="100000"/>
                        </a:lnSpc>
                        <a:spcBef>
                          <a:spcPct val="20000"/>
                        </a:spcBef>
                        <a:spcAft>
                          <a:spcPts val="1000"/>
                        </a:spcAft>
                        <a:buClrTx/>
                        <a:buSzTx/>
                        <a:buFontTx/>
                        <a:buNone/>
                        <a:tabLst>
                          <a:tab pos="2057400" algn="l"/>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41" marR="91441"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6578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41" marR="91441"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ts val="1000"/>
                        </a:spcAft>
                        <a:buClrTx/>
                        <a:buSzTx/>
                        <a:buFontTx/>
                        <a:buNone/>
                        <a:tabLst/>
                        <a:defRPr/>
                      </a:pPr>
                      <a:r>
                        <a:rPr kumimoji="0" lang="en-US" sz="1200" b="0" i="0" u="none" strike="noStrike" cap="none" normalizeH="0" baseline="0" dirty="0" smtClean="0">
                          <a:ln>
                            <a:noFill/>
                          </a:ln>
                          <a:solidFill>
                            <a:srgbClr val="000000"/>
                          </a:solidFill>
                          <a:effectLst/>
                          <a:latin typeface="Century Gothic" pitchFamily="34" charset="0"/>
                        </a:rPr>
                        <a:t>Volvo L110H – 22,280 lbs. lifting capacity</a:t>
                      </a:r>
                    </a:p>
                  </a:txBody>
                  <a:tcPr marL="91441" marR="91441"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2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41" marR="91441"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Move and load equipment for day-to-day operations, response activities and snow removal.</a:t>
                      </a:r>
                    </a:p>
                  </a:txBody>
                  <a:tcPr marL="91441" marR="91441"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4002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41" marR="91441" marT="45716" marB="45716"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Forks, bucket and pintle hitch attachment, snow plow, scratcher</a:t>
                      </a:r>
                    </a:p>
                  </a:txBody>
                  <a:tcPr marL="91441" marR="91441"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55669" name="Picture 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2400" y="2652713"/>
            <a:ext cx="23749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0" name="Picture 47" descr="FKL-0004  ATTACH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2652713"/>
            <a:ext cx="245586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93" name="Text Box 87"/>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95</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6040" name="Group 296"/>
          <p:cNvGraphicFramePr>
            <a:graphicFrameLocks noGrp="1"/>
          </p:cNvGraphicFramePr>
          <p:nvPr>
            <p:ph sz="half" idx="1"/>
          </p:nvPr>
        </p:nvGraphicFramePr>
        <p:xfrm>
          <a:off x="520700" y="1428750"/>
          <a:ext cx="6759575" cy="7288213"/>
        </p:xfrm>
        <a:graphic>
          <a:graphicData uri="http://schemas.openxmlformats.org/drawingml/2006/table">
            <a:tbl>
              <a:tblPr/>
              <a:tblGrid>
                <a:gridCol w="1614487">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432569">
                  <a:extLst>
                    <a:ext uri="{9D8B030D-6E8A-4147-A177-3AD203B41FA5}">
                      <a16:colId xmlns:a16="http://schemas.microsoft.com/office/drawing/2014/main" val="20002"/>
                    </a:ext>
                  </a:extLst>
                </a:gridCol>
                <a:gridCol w="719956">
                  <a:extLst>
                    <a:ext uri="{9D8B030D-6E8A-4147-A177-3AD203B41FA5}">
                      <a16:colId xmlns:a16="http://schemas.microsoft.com/office/drawing/2014/main" val="20003"/>
                    </a:ext>
                  </a:extLst>
                </a:gridCol>
                <a:gridCol w="792212">
                  <a:extLst>
                    <a:ext uri="{9D8B030D-6E8A-4147-A177-3AD203B41FA5}">
                      <a16:colId xmlns:a16="http://schemas.microsoft.com/office/drawing/2014/main" val="20004"/>
                    </a:ext>
                  </a:extLst>
                </a:gridCol>
                <a:gridCol w="465088">
                  <a:extLst>
                    <a:ext uri="{9D8B030D-6E8A-4147-A177-3AD203B41FA5}">
                      <a16:colId xmlns:a16="http://schemas.microsoft.com/office/drawing/2014/main" val="20005"/>
                    </a:ext>
                  </a:extLst>
                </a:gridCol>
                <a:gridCol w="759048">
                  <a:extLst>
                    <a:ext uri="{9D8B030D-6E8A-4147-A177-3AD203B41FA5}">
                      <a16:colId xmlns:a16="http://schemas.microsoft.com/office/drawing/2014/main" val="20006"/>
                    </a:ext>
                  </a:extLst>
                </a:gridCol>
                <a:gridCol w="1214215">
                  <a:extLst>
                    <a:ext uri="{9D8B030D-6E8A-4147-A177-3AD203B41FA5}">
                      <a16:colId xmlns:a16="http://schemas.microsoft.com/office/drawing/2014/main" val="20007"/>
                    </a:ext>
                  </a:extLst>
                </a:gridCol>
              </a:tblGrid>
              <a:tr h="579149">
                <a:tc gridSpan="8">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Mobile Command Centers </a:t>
                      </a:r>
                    </a:p>
                  </a:txBody>
                  <a:tcPr marT="45714" marB="4571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7269">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49379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0000"/>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188838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3798">
                <a:tc gridSpan="8">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84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4" marB="45714" horzOverflow="overflow">
                    <a:lnL cap="flat">
                      <a:noFill/>
                    </a:lnL>
                    <a:lnR>
                      <a:noFill/>
                    </a:lnR>
                    <a:lnT>
                      <a:noFill/>
                    </a:lnT>
                    <a:lnB>
                      <a:noFill/>
                    </a:lnB>
                    <a:lnTlToBr>
                      <a:noFill/>
                    </a:lnTlToBr>
                    <a:lnBlToTr>
                      <a:noFill/>
                    </a:lnBlToTr>
                    <a:noFill/>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 Total </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43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4" marB="45714" horzOverflow="overflow">
                    <a:lnL cap="flat">
                      <a:noFill/>
                    </a:lnL>
                    <a:lnR>
                      <a:noFill/>
                    </a:lnR>
                    <a:lnT>
                      <a:noFill/>
                    </a:lnT>
                    <a:lnB>
                      <a:noFill/>
                    </a:lnB>
                    <a:lnTlToBr>
                      <a:noFill/>
                    </a:lnTlToBr>
                    <a:lnBlToTr>
                      <a:noFill/>
                    </a:lnBlToTr>
                    <a:noFill/>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Miscellaneous Builders</a:t>
                      </a:r>
                      <a:endParaRPr kumimoji="0" lang="en-US" sz="1200" b="1" i="0" u="none" strike="noStrike" cap="none" normalizeH="0" baseline="0" dirty="0" smtClean="0">
                        <a:ln>
                          <a:noFill/>
                        </a:ln>
                        <a:solidFill>
                          <a:srgbClr val="FF0066"/>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43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4" marB="4571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ACS</a:t>
                      </a: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CPAI</a:t>
                      </a: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743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HAK</a:t>
                      </a: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6401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4" marB="45714" horzOverflow="overflow">
                    <a:lnL cap="flat">
                      <a:noFill/>
                    </a:lnL>
                    <a:lnR>
                      <a:noFill/>
                    </a:lnR>
                    <a:lnT>
                      <a:noFill/>
                    </a:lnT>
                    <a:lnB>
                      <a:noFill/>
                    </a:lnB>
                    <a:lnTlToBr>
                      <a:noFill/>
                    </a:lnTlToBr>
                    <a:lnBlToTr>
                      <a:noFill/>
                    </a:lnBlToTr>
                    <a:noFill/>
                  </a:tcPr>
                </a:tc>
                <a:tc gridSpan="7">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Provides a center of operations and communications at spill locations.</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43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4" marB="45714" horzOverflow="overflow">
                    <a:lnL cap="flat">
                      <a:noFill/>
                    </a:lnL>
                    <a:lnR>
                      <a:noFill/>
                    </a:lnR>
                    <a:lnT>
                      <a:noFill/>
                    </a:lnT>
                    <a:lnB cap="flat">
                      <a:noFill/>
                    </a:lnB>
                    <a:lnTlToBr>
                      <a:noFill/>
                    </a:lnTlToBr>
                    <a:lnBlToTr>
                      <a:noFill/>
                    </a:lnBlToTr>
                    <a:noFill/>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Diesel generator,  tractor trailer or truck with dempster system</a:t>
                      </a:r>
                    </a:p>
                  </a:txBody>
                  <a:tcPr marT="45714" marB="4571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56704" name="Picture 60" descr="MRC2"/>
          <p:cNvPicPr>
            <a:picLocks noChangeAspect="1" noChangeArrowheads="1"/>
          </p:cNvPicPr>
          <p:nvPr/>
        </p:nvPicPr>
        <p:blipFill>
          <a:blip r:embed="rId2">
            <a:extLst>
              <a:ext uri="{28A0092B-C50C-407E-A947-70E740481C1C}">
                <a14:useLocalDpi xmlns:a14="http://schemas.microsoft.com/office/drawing/2010/main" val="0"/>
              </a:ext>
            </a:extLst>
          </a:blip>
          <a:srcRect b="27660"/>
          <a:stretch>
            <a:fillRect/>
          </a:stretch>
        </p:blipFill>
        <p:spPr bwMode="auto">
          <a:xfrm>
            <a:off x="2478088" y="2133600"/>
            <a:ext cx="2840037"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25" name="Text Box 15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96</a:t>
            </a:r>
          </a:p>
        </p:txBody>
      </p:sp>
      <p:pic>
        <p:nvPicPr>
          <p:cNvPr id="156706"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4130675"/>
            <a:ext cx="3019425"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70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9813" y="4130675"/>
            <a:ext cx="2840037"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4586" name="Group 106"/>
          <p:cNvGraphicFramePr>
            <a:graphicFrameLocks noGrp="1"/>
          </p:cNvGraphicFramePr>
          <p:nvPr>
            <p:ph sz="half" idx="1"/>
          </p:nvPr>
        </p:nvGraphicFramePr>
        <p:xfrm>
          <a:off x="573088" y="1500188"/>
          <a:ext cx="6759575" cy="6170612"/>
        </p:xfrm>
        <a:graphic>
          <a:graphicData uri="http://schemas.openxmlformats.org/drawingml/2006/table">
            <a:tbl>
              <a:tblPr/>
              <a:tblGrid>
                <a:gridCol w="1614487">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7194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43843">
                  <a:extLst>
                    <a:ext uri="{9D8B030D-6E8A-4147-A177-3AD203B41FA5}">
                      <a16:colId xmlns:a16="http://schemas.microsoft.com/office/drawing/2014/main" val="20004"/>
                    </a:ext>
                  </a:extLst>
                </a:gridCol>
                <a:gridCol w="2222500">
                  <a:extLst>
                    <a:ext uri="{9D8B030D-6E8A-4147-A177-3AD203B41FA5}">
                      <a16:colId xmlns:a16="http://schemas.microsoft.com/office/drawing/2014/main" val="20005"/>
                    </a:ext>
                  </a:extLst>
                </a:gridCol>
              </a:tblGrid>
              <a:tr h="831848">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Staging Area Manager Offices </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8329">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603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 Total</a:t>
                      </a:r>
                      <a:endParaRPr kumimoji="0" lang="en-US" sz="1200" b="1" i="0" u="none" strike="noStrike" cap="none" normalizeH="0" baseline="0" dirty="0" smtClean="0">
                        <a:ln>
                          <a:noFill/>
                        </a:ln>
                        <a:solidFill>
                          <a:srgbClr val="FF0066"/>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57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ATCO and Homemade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047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 1 each, CPAI</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HAK</a:t>
                      </a:r>
                    </a:p>
                  </a:txBody>
                  <a:tcPr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3381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16’ to 40’</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571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Staging Area Managers’ offices.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841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Computer and generator</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57718" name="Picture 53" descr="staging area off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347913"/>
            <a:ext cx="38893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97</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2758" name="Group 86"/>
          <p:cNvGraphicFramePr>
            <a:graphicFrameLocks noGrp="1"/>
          </p:cNvGraphicFramePr>
          <p:nvPr>
            <p:ph sz="half" idx="1"/>
          </p:nvPr>
        </p:nvGraphicFramePr>
        <p:xfrm>
          <a:off x="573088" y="1795463"/>
          <a:ext cx="6759575" cy="5859462"/>
        </p:xfrm>
        <a:graphic>
          <a:graphicData uri="http://schemas.openxmlformats.org/drawingml/2006/table">
            <a:tbl>
              <a:tblPr/>
              <a:tblGrid>
                <a:gridCol w="1614487">
                  <a:extLst>
                    <a:ext uri="{9D8B030D-6E8A-4147-A177-3AD203B41FA5}">
                      <a16:colId xmlns:a16="http://schemas.microsoft.com/office/drawing/2014/main" val="20000"/>
                    </a:ext>
                  </a:extLst>
                </a:gridCol>
                <a:gridCol w="1412873">
                  <a:extLst>
                    <a:ext uri="{9D8B030D-6E8A-4147-A177-3AD203B41FA5}">
                      <a16:colId xmlns:a16="http://schemas.microsoft.com/office/drawing/2014/main" val="20001"/>
                    </a:ext>
                  </a:extLst>
                </a:gridCol>
                <a:gridCol w="3732215">
                  <a:extLst>
                    <a:ext uri="{9D8B030D-6E8A-4147-A177-3AD203B41FA5}">
                      <a16:colId xmlns:a16="http://schemas.microsoft.com/office/drawing/2014/main" val="20002"/>
                    </a:ext>
                  </a:extLst>
                </a:gridCol>
              </a:tblGrid>
              <a:tr h="579223">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Winter Response Vans </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5906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095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88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Wells Cargo</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730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HAK</a:t>
                      </a: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730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20’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6401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Designed to transport containment and recovery equipment for initial winter response operations.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365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7" marB="4571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Tow vehicle and generator</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58739" name="Picture 45" descr="EOA Winter Response Van"/>
          <p:cNvPicPr>
            <a:picLocks noChangeAspect="1" noChangeArrowheads="1"/>
          </p:cNvPicPr>
          <p:nvPr/>
        </p:nvPicPr>
        <p:blipFill>
          <a:blip r:embed="rId2">
            <a:extLst>
              <a:ext uri="{28A0092B-C50C-407E-A947-70E740481C1C}">
                <a14:useLocalDpi xmlns:a14="http://schemas.microsoft.com/office/drawing/2010/main" val="0"/>
              </a:ext>
            </a:extLst>
          </a:blip>
          <a:srcRect t="11250" r="5470" b="11250"/>
          <a:stretch>
            <a:fillRect/>
          </a:stretch>
        </p:blipFill>
        <p:spPr bwMode="auto">
          <a:xfrm>
            <a:off x="619125" y="2859088"/>
            <a:ext cx="342900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2" name="Text Box 5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98</a:t>
            </a:r>
          </a:p>
        </p:txBody>
      </p:sp>
      <p:pic>
        <p:nvPicPr>
          <p:cNvPr id="158741" name="Picture 21"/>
          <p:cNvPicPr>
            <a:picLocks noChangeAspect="1" noChangeArrowheads="1"/>
          </p:cNvPicPr>
          <p:nvPr/>
        </p:nvPicPr>
        <p:blipFill>
          <a:blip r:embed="rId3">
            <a:extLst>
              <a:ext uri="{28A0092B-C50C-407E-A947-70E740481C1C}">
                <a14:useLocalDpi xmlns:a14="http://schemas.microsoft.com/office/drawing/2010/main" val="0"/>
              </a:ext>
            </a:extLst>
          </a:blip>
          <a:srcRect r="9555" b="17455"/>
          <a:stretch>
            <a:fillRect/>
          </a:stretch>
        </p:blipFill>
        <p:spPr bwMode="auto">
          <a:xfrm>
            <a:off x="4273550" y="2859088"/>
            <a:ext cx="2989263" cy="204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2758" name="Group 86"/>
          <p:cNvGraphicFramePr>
            <a:graphicFrameLocks noGrp="1"/>
          </p:cNvGraphicFramePr>
          <p:nvPr>
            <p:ph sz="half" idx="1"/>
          </p:nvPr>
        </p:nvGraphicFramePr>
        <p:xfrm>
          <a:off x="573088" y="1795463"/>
          <a:ext cx="6759575" cy="5619750"/>
        </p:xfrm>
        <a:graphic>
          <a:graphicData uri="http://schemas.openxmlformats.org/drawingml/2006/table">
            <a:tbl>
              <a:tblPr/>
              <a:tblGrid>
                <a:gridCol w="1614487">
                  <a:extLst>
                    <a:ext uri="{9D8B030D-6E8A-4147-A177-3AD203B41FA5}">
                      <a16:colId xmlns:a16="http://schemas.microsoft.com/office/drawing/2014/main" val="20000"/>
                    </a:ext>
                  </a:extLst>
                </a:gridCol>
                <a:gridCol w="1412873">
                  <a:extLst>
                    <a:ext uri="{9D8B030D-6E8A-4147-A177-3AD203B41FA5}">
                      <a16:colId xmlns:a16="http://schemas.microsoft.com/office/drawing/2014/main" val="20001"/>
                    </a:ext>
                  </a:extLst>
                </a:gridCol>
                <a:gridCol w="3732215">
                  <a:extLst>
                    <a:ext uri="{9D8B030D-6E8A-4147-A177-3AD203B41FA5}">
                      <a16:colId xmlns:a16="http://schemas.microsoft.com/office/drawing/2014/main" val="20002"/>
                    </a:ext>
                  </a:extLst>
                </a:gridCol>
              </a:tblGrid>
              <a:tr h="57909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Tanker Rollover Van</a:t>
                      </a:r>
                    </a:p>
                  </a:txBody>
                  <a:tcPr marT="45707" marB="4570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5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07" marB="4570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08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883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Wells Cargo</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72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7" marB="4570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HAK</a:t>
                      </a:r>
                    </a:p>
                  </a:txBody>
                  <a:tcPr marT="45707" marB="4570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7" marB="4570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72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20’</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6400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All in one rapid response trailer for source control and recovery of product in a rolled over tanker.</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364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07" marB="4570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Tow vehicle</a:t>
                      </a:r>
                    </a:p>
                  </a:txBody>
                  <a:tcPr marT="45707" marB="4570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12662" name="Text Box 5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99</a:t>
            </a:r>
          </a:p>
        </p:txBody>
      </p:sp>
      <p:pic>
        <p:nvPicPr>
          <p:cNvPr id="159764" name="Picture 22"/>
          <p:cNvPicPr>
            <a:picLocks noChangeAspect="1" noChangeArrowheads="1"/>
          </p:cNvPicPr>
          <p:nvPr/>
        </p:nvPicPr>
        <p:blipFill>
          <a:blip r:embed="rId2">
            <a:extLst>
              <a:ext uri="{28A0092B-C50C-407E-A947-70E740481C1C}">
                <a14:useLocalDpi xmlns:a14="http://schemas.microsoft.com/office/drawing/2010/main" val="0"/>
              </a:ext>
            </a:extLst>
          </a:blip>
          <a:srcRect b="23763"/>
          <a:stretch>
            <a:fillRect/>
          </a:stretch>
        </p:blipFill>
        <p:spPr bwMode="auto">
          <a:xfrm>
            <a:off x="1762125" y="2601913"/>
            <a:ext cx="4175125"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2758" name="Group 86"/>
          <p:cNvGraphicFramePr>
            <a:graphicFrameLocks noGrp="1"/>
          </p:cNvGraphicFramePr>
          <p:nvPr>
            <p:ph sz="half" idx="1"/>
          </p:nvPr>
        </p:nvGraphicFramePr>
        <p:xfrm>
          <a:off x="573088" y="1795463"/>
          <a:ext cx="6759575" cy="5619750"/>
        </p:xfrm>
        <a:graphic>
          <a:graphicData uri="http://schemas.openxmlformats.org/drawingml/2006/table">
            <a:tbl>
              <a:tblPr/>
              <a:tblGrid>
                <a:gridCol w="1614487">
                  <a:extLst>
                    <a:ext uri="{9D8B030D-6E8A-4147-A177-3AD203B41FA5}">
                      <a16:colId xmlns:a16="http://schemas.microsoft.com/office/drawing/2014/main" val="20000"/>
                    </a:ext>
                  </a:extLst>
                </a:gridCol>
                <a:gridCol w="1412873">
                  <a:extLst>
                    <a:ext uri="{9D8B030D-6E8A-4147-A177-3AD203B41FA5}">
                      <a16:colId xmlns:a16="http://schemas.microsoft.com/office/drawing/2014/main" val="20001"/>
                    </a:ext>
                  </a:extLst>
                </a:gridCol>
                <a:gridCol w="3732215">
                  <a:extLst>
                    <a:ext uri="{9D8B030D-6E8A-4147-A177-3AD203B41FA5}">
                      <a16:colId xmlns:a16="http://schemas.microsoft.com/office/drawing/2014/main" val="20002"/>
                    </a:ext>
                  </a:extLst>
                </a:gridCol>
              </a:tblGrid>
              <a:tr h="57909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Steam Van</a:t>
                      </a:r>
                    </a:p>
                  </a:txBody>
                  <a:tcPr marT="45707" marB="4570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5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07" marB="4570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08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883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Spill Buster</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72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7" marB="4570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CPAI</a:t>
                      </a:r>
                    </a:p>
                  </a:txBody>
                  <a:tcPr marT="45707" marB="4570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7" marB="4570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72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24’</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6400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All in one response van that contains equipment to conduct high pressure hot water cleaning</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364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07" marB="4570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Dempster system equipped truck</a:t>
                      </a:r>
                    </a:p>
                  </a:txBody>
                  <a:tcPr marT="45707" marB="4570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60787" name="Pictur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450" y="2613025"/>
            <a:ext cx="32924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2" name="Text Box 5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100</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6"/>
          <p:cNvSpPr txBox="1">
            <a:spLocks noChangeArrowheads="1"/>
          </p:cNvSpPr>
          <p:nvPr/>
        </p:nvSpPr>
        <p:spPr bwMode="auto">
          <a:xfrm>
            <a:off x="646113" y="2508250"/>
            <a:ext cx="6529387"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4500" b="1">
                <a:solidFill>
                  <a:srgbClr val="000066"/>
                </a:solidFill>
                <a:latin typeface="Century Gothic" panose="020B0502020202020204" pitchFamily="34" charset="0"/>
              </a:rPr>
              <a:t>Safety</a:t>
            </a:r>
          </a:p>
          <a:p>
            <a:pPr algn="ctr">
              <a:spcBef>
                <a:spcPct val="50000"/>
              </a:spcBef>
            </a:pPr>
            <a:endParaRPr lang="en-US" altLang="en-US" sz="2700">
              <a:latin typeface="Century Gothic" panose="020B0502020202020204" pitchFamily="34" charset="0"/>
            </a:endParaRPr>
          </a:p>
        </p:txBody>
      </p:sp>
      <p:sp>
        <p:nvSpPr>
          <p:cNvPr id="47107" name="Text Box 9"/>
          <p:cNvSpPr txBox="1">
            <a:spLocks noChangeArrowheads="1"/>
          </p:cNvSpPr>
          <p:nvPr/>
        </p:nvSpPr>
        <p:spPr bwMode="auto">
          <a:xfrm>
            <a:off x="430213"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Section A</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3545" name="Group 89"/>
          <p:cNvGraphicFramePr>
            <a:graphicFrameLocks noGrp="1"/>
          </p:cNvGraphicFramePr>
          <p:nvPr>
            <p:ph sz="half" idx="1"/>
          </p:nvPr>
        </p:nvGraphicFramePr>
        <p:xfrm>
          <a:off x="573088" y="1795463"/>
          <a:ext cx="6759575" cy="5543551"/>
        </p:xfrm>
        <a:graphic>
          <a:graphicData uri="http://schemas.openxmlformats.org/drawingml/2006/table">
            <a:tbl>
              <a:tblPr/>
              <a:tblGrid>
                <a:gridCol w="1614487">
                  <a:extLst>
                    <a:ext uri="{9D8B030D-6E8A-4147-A177-3AD203B41FA5}">
                      <a16:colId xmlns:a16="http://schemas.microsoft.com/office/drawing/2014/main" val="20000"/>
                    </a:ext>
                  </a:extLst>
                </a:gridCol>
                <a:gridCol w="1338263">
                  <a:extLst>
                    <a:ext uri="{9D8B030D-6E8A-4147-A177-3AD203B41FA5}">
                      <a16:colId xmlns:a16="http://schemas.microsoft.com/office/drawing/2014/main" val="20001"/>
                    </a:ext>
                  </a:extLst>
                </a:gridCol>
                <a:gridCol w="288925">
                  <a:extLst>
                    <a:ext uri="{9D8B030D-6E8A-4147-A177-3AD203B41FA5}">
                      <a16:colId xmlns:a16="http://schemas.microsoft.com/office/drawing/2014/main" val="20002"/>
                    </a:ext>
                  </a:extLst>
                </a:gridCol>
                <a:gridCol w="1439589">
                  <a:extLst>
                    <a:ext uri="{9D8B030D-6E8A-4147-A177-3AD203B41FA5}">
                      <a16:colId xmlns:a16="http://schemas.microsoft.com/office/drawing/2014/main" val="20003"/>
                    </a:ext>
                  </a:extLst>
                </a:gridCol>
                <a:gridCol w="2078311">
                  <a:extLst>
                    <a:ext uri="{9D8B030D-6E8A-4147-A177-3AD203B41FA5}">
                      <a16:colId xmlns:a16="http://schemas.microsoft.com/office/drawing/2014/main" val="20004"/>
                    </a:ext>
                  </a:extLst>
                </a:gridCol>
              </a:tblGrid>
              <a:tr h="57912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Warm Up/Break Shacks</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3179">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25">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 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Arctic Structures, Atco, Britco, and Homemade</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ACS</a:t>
                      </a:r>
                    </a:p>
                  </a:txBody>
                  <a:tcPr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CPAI</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HAK</a:t>
                      </a:r>
                    </a:p>
                  </a:txBody>
                  <a:tcPr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20’ to 40’</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238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Provide area for responders to warm up and take breaks.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5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Generator</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61818" name="Picture 43" descr="Warm Up Shack 32'"/>
          <p:cNvPicPr>
            <a:picLocks noChangeAspect="1" noChangeArrowheads="1"/>
          </p:cNvPicPr>
          <p:nvPr/>
        </p:nvPicPr>
        <p:blipFill>
          <a:blip r:embed="rId2">
            <a:extLst>
              <a:ext uri="{28A0092B-C50C-407E-A947-70E740481C1C}">
                <a14:useLocalDpi xmlns:a14="http://schemas.microsoft.com/office/drawing/2010/main" val="0"/>
              </a:ext>
            </a:extLst>
          </a:blip>
          <a:srcRect b="22501"/>
          <a:stretch>
            <a:fillRect/>
          </a:stretch>
        </p:blipFill>
        <p:spPr bwMode="auto">
          <a:xfrm>
            <a:off x="2085975" y="2581275"/>
            <a:ext cx="37909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7" name="Text Box 90"/>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101</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2546" name="Group 114"/>
          <p:cNvGraphicFramePr>
            <a:graphicFrameLocks noGrp="1"/>
          </p:cNvGraphicFramePr>
          <p:nvPr>
            <p:ph sz="half" idx="1"/>
          </p:nvPr>
        </p:nvGraphicFramePr>
        <p:xfrm>
          <a:off x="573088" y="2005013"/>
          <a:ext cx="6759575" cy="6019799"/>
        </p:xfrm>
        <a:graphic>
          <a:graphicData uri="http://schemas.openxmlformats.org/drawingml/2006/table">
            <a:tbl>
              <a:tblPr/>
              <a:tblGrid>
                <a:gridCol w="1614487">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791468">
                  <a:extLst>
                    <a:ext uri="{9D8B030D-6E8A-4147-A177-3AD203B41FA5}">
                      <a16:colId xmlns:a16="http://schemas.microsoft.com/office/drawing/2014/main" val="20002"/>
                    </a:ext>
                  </a:extLst>
                </a:gridCol>
                <a:gridCol w="216595">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2222500">
                  <a:extLst>
                    <a:ext uri="{9D8B030D-6E8A-4147-A177-3AD203B41FA5}">
                      <a16:colId xmlns:a16="http://schemas.microsoft.com/office/drawing/2014/main" val="20005"/>
                    </a:ext>
                  </a:extLst>
                </a:gridCol>
              </a:tblGrid>
              <a:tr h="635113">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Portable Shelters</a:t>
                      </a:r>
                    </a:p>
                  </a:txBody>
                  <a:tcPr marT="45725" marB="4572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5113">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5" marB="45725"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890260">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76130">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3600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5" marB="45725"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53 Total </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3209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5" marB="45725"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Air-Lite, Eureka, Hanson, and </a:t>
                      </a:r>
                      <a:r>
                        <a:rPr kumimoji="0" lang="en-US" sz="1200" b="0" i="0" u="none" strike="noStrike" cap="none" normalizeH="0" baseline="0" dirty="0" err="1" smtClean="0">
                          <a:ln>
                            <a:noFill/>
                          </a:ln>
                          <a:solidFill>
                            <a:srgbClr val="000000"/>
                          </a:solidFill>
                          <a:effectLst/>
                          <a:latin typeface="Century Gothic" pitchFamily="34" charset="0"/>
                        </a:rPr>
                        <a:t>Zumro</a:t>
                      </a:r>
                      <a:endParaRPr kumimoji="0" lang="en-US" sz="1200" b="0" i="0" u="none" strike="noStrike" cap="none" normalizeH="0" baseline="0" dirty="0" smtClean="0">
                        <a:ln>
                          <a:noFill/>
                        </a:ln>
                        <a:solidFill>
                          <a:srgbClr val="000000"/>
                        </a:solidFill>
                        <a:effectLst/>
                        <a:latin typeface="Century Gothic" pitchFamily="34" charset="0"/>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4352">
                <a:tc>
                  <a:txBody>
                    <a:bodyPr/>
                    <a:lstStyle/>
                    <a:p>
                      <a:pPr marL="0" marR="0" lvl="0" indent="0" algn="r" defTabSz="1019175" rtl="0" eaLnBrk="0" fontAlgn="base" latinLnBrk="0" hangingPunct="0">
                        <a:lnSpc>
                          <a:spcPct val="100000"/>
                        </a:lnSpc>
                        <a:spcBef>
                          <a:spcPts val="0"/>
                        </a:spcBef>
                        <a:spcAft>
                          <a:spcPts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24 each, ACS</a:t>
                      </a:r>
                    </a:p>
                  </a:txBody>
                  <a:tcPr marT="45725" marB="45725"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11 each, CPAI</a:t>
                      </a:r>
                    </a:p>
                  </a:txBody>
                  <a:tcPr marT="45725" marB="45725"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a:spcBef>
                          <a:spcPts val="0"/>
                        </a:spcBef>
                        <a:spcAft>
                          <a:spcPts val="0"/>
                        </a:spcAft>
                      </a:pPr>
                      <a:r>
                        <a:rPr lang="en-US" sz="1100" dirty="0" smtClean="0">
                          <a:latin typeface="Century Gothic" pitchFamily="34" charset="0"/>
                        </a:rPr>
                        <a:t>2 each,</a:t>
                      </a:r>
                      <a:r>
                        <a:rPr lang="en-US" sz="1100" baseline="0" dirty="0" smtClean="0">
                          <a:latin typeface="Century Gothic" pitchFamily="34" charset="0"/>
                        </a:rPr>
                        <a:t> ENI</a:t>
                      </a:r>
                      <a:endParaRPr lang="en-US" sz="1100" dirty="0">
                        <a:latin typeface="Century Gothic" pitchFamily="34" charset="0"/>
                      </a:endParaRP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01232">
                <a:tc>
                  <a:txBody>
                    <a:bodyPr/>
                    <a:lstStyle/>
                    <a:p>
                      <a:pPr marL="0" marR="0" lvl="0" indent="0" algn="r" defTabSz="1019175" rtl="0" eaLnBrk="0" fontAlgn="base" latinLnBrk="0" hangingPunct="0">
                        <a:lnSpc>
                          <a:spcPct val="100000"/>
                        </a:lnSpc>
                        <a:spcBef>
                          <a:spcPts val="0"/>
                        </a:spcBef>
                        <a:spcAft>
                          <a:spcPts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15 each, HAK</a:t>
                      </a:r>
                    </a:p>
                  </a:txBody>
                  <a:tcPr marT="45725" marB="45725"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Savant</a:t>
                      </a:r>
                    </a:p>
                  </a:txBody>
                  <a:tcPr marT="45725" marB="45725"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6401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5" marB="45725"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Sizes vary from 7’ x 8’, 12’ x 10’, 12’ x 15’, 13.5’ x 16’ and 12’ x 20’,            26’ x  64’, 12’ x 12’, 13.5’ x 21’</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401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5" marB="45725"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Protection from environmental conditions for equipment and personnel.</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63511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5" marB="45725"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Flooring and stoves are available for some styles, Zodi tent heater</a:t>
                      </a:r>
                    </a:p>
                  </a:txBody>
                  <a:tcPr marT="45725" marB="4572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pic>
        <p:nvPicPr>
          <p:cNvPr id="162846" name="Picture 56" descr="weatherpo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2652713"/>
            <a:ext cx="2132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7" name="Picture 57" descr="Weatherpo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6700" y="2652713"/>
            <a:ext cx="21986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8" name="Picture 58" descr="weatherpo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652713"/>
            <a:ext cx="21256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19" name="Text Box 7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102</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2546" name="Group 114"/>
          <p:cNvGraphicFramePr>
            <a:graphicFrameLocks noGrp="1"/>
          </p:cNvGraphicFramePr>
          <p:nvPr>
            <p:ph sz="half" idx="1"/>
          </p:nvPr>
        </p:nvGraphicFramePr>
        <p:xfrm>
          <a:off x="582613" y="1568450"/>
          <a:ext cx="6759575" cy="7327903"/>
        </p:xfrm>
        <a:graphic>
          <a:graphicData uri="http://schemas.openxmlformats.org/drawingml/2006/table">
            <a:tbl>
              <a:tblPr/>
              <a:tblGrid>
                <a:gridCol w="1614487">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791468">
                  <a:extLst>
                    <a:ext uri="{9D8B030D-6E8A-4147-A177-3AD203B41FA5}">
                      <a16:colId xmlns:a16="http://schemas.microsoft.com/office/drawing/2014/main" val="20002"/>
                    </a:ext>
                  </a:extLst>
                </a:gridCol>
                <a:gridCol w="216595">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2222500">
                  <a:extLst>
                    <a:ext uri="{9D8B030D-6E8A-4147-A177-3AD203B41FA5}">
                      <a16:colId xmlns:a16="http://schemas.microsoft.com/office/drawing/2014/main" val="20005"/>
                    </a:ext>
                  </a:extLst>
                </a:gridCol>
              </a:tblGrid>
              <a:tr h="634996">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Portable Shops</a:t>
                      </a:r>
                    </a:p>
                  </a:txBody>
                  <a:tcPr marT="45719" marB="45719"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6676">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9" marB="45719"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rgbClr val="FF0000"/>
                        </a:solidFill>
                        <a:effectLst/>
                        <a:latin typeface="Century Gothic" pitchFamily="34" charset="0"/>
                      </a:endParaRPr>
                    </a:p>
                  </a:txBody>
                  <a:tcPr marT="45719" marB="45719"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rgbClr val="FF0000"/>
                        </a:solidFill>
                        <a:effectLst/>
                        <a:latin typeface="Century Gothic" pitchFamily="34" charset="0"/>
                      </a:endParaRPr>
                    </a:p>
                  </a:txBody>
                  <a:tcPr marT="45719" marB="457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890096">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0000"/>
                        </a:solidFill>
                        <a:effectLst/>
                        <a:latin typeface="Century Gothic" pitchFamily="34" charset="0"/>
                      </a:endParaRPr>
                    </a:p>
                  </a:txBody>
                  <a:tcPr marT="45719" marB="45719"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FF0000"/>
                        </a:solidFill>
                        <a:effectLst/>
                        <a:latin typeface="Century Gothic" pitchFamily="34" charset="0"/>
                      </a:endParaRP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1591053">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9" marB="45719"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3600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9" marB="45719"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Total </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320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9" marB="45719"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Griffard</a:t>
                      </a:r>
                      <a:r>
                        <a:rPr kumimoji="0" lang="en-US" sz="1200" b="0" i="0" u="none" strike="noStrike" cap="none" normalizeH="0" baseline="0" dirty="0" smtClean="0">
                          <a:ln>
                            <a:noFill/>
                          </a:ln>
                          <a:solidFill>
                            <a:srgbClr val="000000"/>
                          </a:solidFill>
                          <a:effectLst/>
                          <a:latin typeface="Century Gothic" pitchFamily="34" charset="0"/>
                        </a:rPr>
                        <a:t> Steel Inc. and Homemade</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4318">
                <a:tc>
                  <a:txBody>
                    <a:bodyPr/>
                    <a:lstStyle/>
                    <a:p>
                      <a:pPr marL="0" marR="0" lvl="0" indent="0" algn="r" defTabSz="1019175" rtl="0" eaLnBrk="0" fontAlgn="base" latinLnBrk="0" hangingPunct="0">
                        <a:lnSpc>
                          <a:spcPct val="100000"/>
                        </a:lnSpc>
                        <a:spcBef>
                          <a:spcPts val="0"/>
                        </a:spcBef>
                        <a:spcAft>
                          <a:spcPts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9" marB="4571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9" marB="45719"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9" marB="45719"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a:spcBef>
                          <a:spcPts val="0"/>
                        </a:spcBef>
                        <a:spcAft>
                          <a:spcPts val="0"/>
                        </a:spcAft>
                      </a:pPr>
                      <a:endParaRPr lang="en-US" sz="1100" dirty="0">
                        <a:latin typeface="Century Gothic" pitchFamily="34" charset="0"/>
                      </a:endParaRPr>
                    </a:p>
                  </a:txBody>
                  <a:tcPr marT="45719" marB="457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8036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9" marB="45719"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10’ w x 21’ l x 11.5’ h  door 103” wide x 96” high  15,000 lbs.</a:t>
                      </a:r>
                    </a:p>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14’W x 48.5’L 15.5’H   Door              30,000 lbs.</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4007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9" marB="45719"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Protection from environmental conditions for equipment maintenance and repair.</a:t>
                      </a:r>
                    </a:p>
                  </a:txBody>
                  <a:tcPr marT="45719" marB="4571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349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9" marB="45719"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Generator, heater</a:t>
                      </a:r>
                    </a:p>
                  </a:txBody>
                  <a:tcPr marT="45719" marB="45719"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14719" name="Text Box 72"/>
          <p:cNvSpPr txBox="1">
            <a:spLocks noChangeArrowheads="1"/>
          </p:cNvSpPr>
          <p:nvPr/>
        </p:nvSpPr>
        <p:spPr bwMode="auto">
          <a:xfrm>
            <a:off x="357188" y="9061450"/>
            <a:ext cx="6985000" cy="276225"/>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103</a:t>
            </a:r>
          </a:p>
        </p:txBody>
      </p:sp>
      <p:pic>
        <p:nvPicPr>
          <p:cNvPr id="163867" name="Picture 28"/>
          <p:cNvPicPr>
            <a:picLocks noChangeAspect="1" noChangeArrowheads="1"/>
          </p:cNvPicPr>
          <p:nvPr/>
        </p:nvPicPr>
        <p:blipFill>
          <a:blip r:embed="rId2">
            <a:extLst>
              <a:ext uri="{28A0092B-C50C-407E-A947-70E740481C1C}">
                <a14:useLocalDpi xmlns:a14="http://schemas.microsoft.com/office/drawing/2010/main" val="0"/>
              </a:ext>
            </a:extLst>
          </a:blip>
          <a:srcRect b="5516"/>
          <a:stretch>
            <a:fillRect/>
          </a:stretch>
        </p:blipFill>
        <p:spPr bwMode="auto">
          <a:xfrm>
            <a:off x="588963" y="2660650"/>
            <a:ext cx="320992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950" y="2660650"/>
            <a:ext cx="3281363"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1496" name="Group 88"/>
          <p:cNvGraphicFramePr>
            <a:graphicFrameLocks noGrp="1"/>
          </p:cNvGraphicFramePr>
          <p:nvPr>
            <p:ph sz="half" idx="1"/>
          </p:nvPr>
        </p:nvGraphicFramePr>
        <p:xfrm>
          <a:off x="573088" y="1795463"/>
          <a:ext cx="6759575" cy="6773877"/>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007541">
                  <a:extLst>
                    <a:ext uri="{9D8B030D-6E8A-4147-A177-3AD203B41FA5}">
                      <a16:colId xmlns:a16="http://schemas.microsoft.com/office/drawing/2014/main" val="20002"/>
                    </a:ext>
                  </a:extLst>
                </a:gridCol>
                <a:gridCol w="2510359">
                  <a:extLst>
                    <a:ext uri="{9D8B030D-6E8A-4147-A177-3AD203B41FA5}">
                      <a16:colId xmlns:a16="http://schemas.microsoft.com/office/drawing/2014/main" val="20003"/>
                    </a:ext>
                  </a:extLst>
                </a:gridCol>
              </a:tblGrid>
              <a:tr h="579098">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Portable Restroom Units </a:t>
                      </a:r>
                    </a:p>
                  </a:txBody>
                  <a:tcPr marT="45710" marB="45710"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0283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marT="45710" marB="45710"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29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0" marB="45710"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42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0" marB="45710"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15 Total </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349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0" marB="45710"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Ameri</a:t>
                      </a:r>
                      <a:r>
                        <a:rPr kumimoji="0" lang="en-US" sz="1200" b="0" i="0" u="none" strike="noStrike" cap="none" normalizeH="0" baseline="0" dirty="0" smtClean="0">
                          <a:ln>
                            <a:noFill/>
                          </a:ln>
                          <a:solidFill>
                            <a:srgbClr val="000000"/>
                          </a:solidFill>
                          <a:effectLst/>
                          <a:latin typeface="Century Gothic" pitchFamily="34" charset="0"/>
                        </a:rPr>
                        <a:t>-can Engineering, Britco, </a:t>
                      </a:r>
                      <a:r>
                        <a:rPr kumimoji="0" lang="en-US" sz="1200" b="0" i="0" u="none" strike="noStrike" cap="none" normalizeH="0" baseline="0" dirty="0" err="1" smtClean="0">
                          <a:ln>
                            <a:noFill/>
                          </a:ln>
                          <a:solidFill>
                            <a:srgbClr val="000000"/>
                          </a:solidFill>
                          <a:effectLst/>
                          <a:latin typeface="Century Gothic" pitchFamily="34" charset="0"/>
                        </a:rPr>
                        <a:t>Envirovac</a:t>
                      </a:r>
                      <a:r>
                        <a:rPr kumimoji="0" lang="en-US" sz="1200" b="0" i="0" u="none" strike="noStrike" cap="none" normalizeH="0" baseline="0" dirty="0" smtClean="0">
                          <a:ln>
                            <a:noFill/>
                          </a:ln>
                          <a:solidFill>
                            <a:srgbClr val="000000"/>
                          </a:solidFill>
                          <a:effectLst/>
                          <a:latin typeface="Century Gothic" pitchFamily="34" charset="0"/>
                        </a:rPr>
                        <a:t>, </a:t>
                      </a:r>
                      <a:r>
                        <a:rPr kumimoji="0" lang="en-US" sz="1200" b="0" i="0" u="none" strike="noStrike" cap="none" normalizeH="0" baseline="0" dirty="0" err="1" smtClean="0">
                          <a:ln>
                            <a:noFill/>
                          </a:ln>
                          <a:solidFill>
                            <a:srgbClr val="000000"/>
                          </a:solidFill>
                          <a:effectLst/>
                          <a:latin typeface="Century Gothic" pitchFamily="34" charset="0"/>
                        </a:rPr>
                        <a:t>Polyjohn</a:t>
                      </a:r>
                      <a:r>
                        <a:rPr kumimoji="0" lang="en-US" sz="1200" b="0" i="0" u="none" strike="noStrike" cap="none" normalizeH="0" baseline="0" dirty="0" smtClean="0">
                          <a:ln>
                            <a:noFill/>
                          </a:ln>
                          <a:solidFill>
                            <a:srgbClr val="000000"/>
                          </a:solidFill>
                          <a:effectLst/>
                          <a:latin typeface="Century Gothic" pitchFamily="34" charset="0"/>
                        </a:rPr>
                        <a:t>, and </a:t>
                      </a:r>
                      <a:r>
                        <a:rPr kumimoji="0" lang="en-US" sz="1200" b="0" i="0" u="none" strike="noStrike" cap="none" normalizeH="0" baseline="0" dirty="0" err="1" smtClean="0">
                          <a:ln>
                            <a:noFill/>
                          </a:ln>
                          <a:solidFill>
                            <a:srgbClr val="000000"/>
                          </a:solidFill>
                          <a:effectLst/>
                          <a:latin typeface="Century Gothic" pitchFamily="34" charset="0"/>
                        </a:rPr>
                        <a:t>Sealand</a:t>
                      </a:r>
                      <a:endParaRPr kumimoji="0" lang="en-US" sz="1200" b="0" i="0" u="none" strike="noStrike" cap="none" normalizeH="0" baseline="0" dirty="0" smtClean="0">
                        <a:ln>
                          <a:noFill/>
                        </a:ln>
                        <a:solidFill>
                          <a:srgbClr val="000000"/>
                        </a:solidFill>
                        <a:effectLst/>
                        <a:latin typeface="Century Gothic" pitchFamily="34" charset="0"/>
                      </a:endParaRP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2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0" marB="4571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Envirovac , ACS</a:t>
                      </a:r>
                    </a:p>
                  </a:txBody>
                  <a:tcPr marT="45710" marB="45710"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a:t>
                      </a:r>
                      <a:r>
                        <a:rPr kumimoji="0" lang="en-US" sz="1200" b="0" i="0" u="none" strike="noStrike" cap="none" normalizeH="0" baseline="0" dirty="0" err="1" smtClean="0">
                          <a:ln>
                            <a:noFill/>
                          </a:ln>
                          <a:solidFill>
                            <a:schemeClr val="tx1"/>
                          </a:solidFill>
                          <a:effectLst/>
                          <a:latin typeface="Century Gothic" pitchFamily="34" charset="0"/>
                        </a:rPr>
                        <a:t>Envirovac</a:t>
                      </a:r>
                      <a:r>
                        <a:rPr kumimoji="0" lang="en-US" sz="1200" b="0" i="0" u="none" strike="noStrike" cap="none" normalizeH="0" baseline="0" dirty="0" smtClean="0">
                          <a:ln>
                            <a:noFill/>
                          </a:ln>
                          <a:solidFill>
                            <a:schemeClr val="tx1"/>
                          </a:solidFill>
                          <a:effectLst/>
                          <a:latin typeface="Century Gothic" pitchFamily="34" charset="0"/>
                        </a:rPr>
                        <a:t>, CPAI</a:t>
                      </a: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2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0" marB="4571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a:t>
                      </a:r>
                      <a:r>
                        <a:rPr kumimoji="0" lang="en-US" sz="1200" b="0" i="0" u="none" strike="noStrike" cap="none" normalizeH="0" baseline="0" dirty="0" err="1" smtClean="0">
                          <a:ln>
                            <a:noFill/>
                          </a:ln>
                          <a:solidFill>
                            <a:schemeClr val="tx1"/>
                          </a:solidFill>
                          <a:effectLst/>
                          <a:latin typeface="Century Gothic" pitchFamily="34" charset="0"/>
                        </a:rPr>
                        <a:t>Envirovac</a:t>
                      </a:r>
                      <a:r>
                        <a:rPr kumimoji="0" lang="en-US" sz="1200" b="0" i="0" u="none" strike="noStrike" cap="none" normalizeH="0" baseline="0" dirty="0" smtClean="0">
                          <a:ln>
                            <a:noFill/>
                          </a:ln>
                          <a:solidFill>
                            <a:schemeClr val="tx1"/>
                          </a:solidFill>
                          <a:effectLst/>
                          <a:latin typeface="Century Gothic" pitchFamily="34" charset="0"/>
                        </a:rPr>
                        <a:t>, HAK</a:t>
                      </a:r>
                    </a:p>
                  </a:txBody>
                  <a:tcPr marT="45710" marB="4571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kern="1200" cap="none" normalizeH="0" baseline="0" dirty="0" smtClean="0">
                        <a:ln>
                          <a:noFill/>
                        </a:ln>
                        <a:solidFill>
                          <a:schemeClr val="tx1"/>
                        </a:solidFill>
                        <a:effectLst/>
                        <a:latin typeface="Century Gothic" pitchFamily="34" charset="0"/>
                        <a:ea typeface="+mn-ea"/>
                        <a:cs typeface="+mn-cs"/>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4679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0" marB="4571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 each, Portable toilets, ACS</a:t>
                      </a:r>
                    </a:p>
                  </a:txBody>
                  <a:tcPr marT="45710" marB="4571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r>
                        <a:rPr lang="en-US" sz="1200" dirty="0" smtClean="0">
                          <a:latin typeface="+mn-lt"/>
                        </a:rPr>
                        <a:t>4 each,</a:t>
                      </a:r>
                      <a:r>
                        <a:rPr lang="en-US" sz="1200" baseline="0" dirty="0" smtClean="0">
                          <a:latin typeface="+mn-lt"/>
                        </a:rPr>
                        <a:t> Portable toilets, CPAI</a:t>
                      </a:r>
                      <a:endParaRPr lang="en-US" sz="1200" dirty="0">
                        <a:latin typeface="+mn-lt"/>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4679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0" marB="4571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Portable toilets, HAK</a:t>
                      </a:r>
                    </a:p>
                  </a:txBody>
                  <a:tcPr marT="45710" marB="4571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endParaRPr lang="en-US" sz="1200" dirty="0">
                        <a:latin typeface="+mn-lt"/>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835275333"/>
                  </a:ext>
                </a:extLst>
              </a:tr>
              <a:tr h="2742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0" marB="45710"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24’ to 33’ long, male/female capable</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42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0" marB="45710"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Provide on-site restroom facilities during response operations.</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1905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0" marB="45710"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Generator</a:t>
                      </a:r>
                    </a:p>
                  </a:txBody>
                  <a:tcPr marT="45710" marB="45710"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64894" name="Picture 43" descr="enviro vac 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2436813"/>
            <a:ext cx="34067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4" name="Text Box 89"/>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104</a:t>
            </a:r>
          </a:p>
        </p:txBody>
      </p:sp>
      <p:pic>
        <p:nvPicPr>
          <p:cNvPr id="164896" name="Picture 1"/>
          <p:cNvPicPr>
            <a:picLocks noChangeAspect="1"/>
          </p:cNvPicPr>
          <p:nvPr/>
        </p:nvPicPr>
        <p:blipFill>
          <a:blip r:embed="rId3">
            <a:extLst>
              <a:ext uri="{28A0092B-C50C-407E-A947-70E740481C1C}">
                <a14:useLocalDpi xmlns:a14="http://schemas.microsoft.com/office/drawing/2010/main" val="0"/>
              </a:ext>
            </a:extLst>
          </a:blip>
          <a:srcRect l="21407" r="15222" b="-592"/>
          <a:stretch>
            <a:fillRect/>
          </a:stretch>
        </p:blipFill>
        <p:spPr bwMode="auto">
          <a:xfrm>
            <a:off x="4354513" y="2436813"/>
            <a:ext cx="29845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0467" name="Group 83"/>
          <p:cNvGraphicFramePr>
            <a:graphicFrameLocks noGrp="1"/>
          </p:cNvGraphicFramePr>
          <p:nvPr>
            <p:ph sz="half" idx="1"/>
          </p:nvPr>
        </p:nvGraphicFramePr>
        <p:xfrm>
          <a:off x="573088" y="1795463"/>
          <a:ext cx="6759575" cy="6742113"/>
        </p:xfrm>
        <a:graphic>
          <a:graphicData uri="http://schemas.openxmlformats.org/drawingml/2006/table">
            <a:tbl>
              <a:tblPr/>
              <a:tblGrid>
                <a:gridCol w="1614487">
                  <a:extLst>
                    <a:ext uri="{9D8B030D-6E8A-4147-A177-3AD203B41FA5}">
                      <a16:colId xmlns:a16="http://schemas.microsoft.com/office/drawing/2014/main" val="20000"/>
                    </a:ext>
                  </a:extLst>
                </a:gridCol>
                <a:gridCol w="1555749">
                  <a:extLst>
                    <a:ext uri="{9D8B030D-6E8A-4147-A177-3AD203B41FA5}">
                      <a16:colId xmlns:a16="http://schemas.microsoft.com/office/drawing/2014/main" val="20001"/>
                    </a:ext>
                  </a:extLst>
                </a:gridCol>
                <a:gridCol w="3589339">
                  <a:extLst>
                    <a:ext uri="{9D8B030D-6E8A-4147-A177-3AD203B41FA5}">
                      <a16:colId xmlns:a16="http://schemas.microsoft.com/office/drawing/2014/main" val="20002"/>
                    </a:ext>
                  </a:extLst>
                </a:gridCol>
              </a:tblGrid>
              <a:tr h="57915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Indirect Fired Heaters</a:t>
                      </a:r>
                    </a:p>
                  </a:txBody>
                  <a:tcPr marT="45712" marB="4571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20258">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2" marB="4571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65">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2" marB="4571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2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10 Total</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1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Arcotherm</a:t>
                      </a:r>
                      <a:r>
                        <a:rPr kumimoji="0" lang="en-US" sz="1200" b="0" i="0" u="none" strike="noStrike" cap="none" normalizeH="0" baseline="0" dirty="0" smtClean="0">
                          <a:ln>
                            <a:noFill/>
                          </a:ln>
                          <a:solidFill>
                            <a:srgbClr val="000000"/>
                          </a:solidFill>
                          <a:effectLst/>
                          <a:latin typeface="Century Gothic" pitchFamily="34" charset="0"/>
                        </a:rPr>
                        <a:t>, Equipment Source, Industrial Commercial, </a:t>
                      </a:r>
                      <a:r>
                        <a:rPr kumimoji="0" lang="en-US" sz="1200" b="0" i="0" u="none" strike="noStrike" cap="none" normalizeH="0" baseline="0" dirty="0" err="1" smtClean="0">
                          <a:ln>
                            <a:noFill/>
                          </a:ln>
                          <a:solidFill>
                            <a:srgbClr val="000000"/>
                          </a:solidFill>
                          <a:effectLst/>
                          <a:latin typeface="Century Gothic" pitchFamily="34" charset="0"/>
                        </a:rPr>
                        <a:t>Jetheat</a:t>
                      </a:r>
                      <a:r>
                        <a:rPr kumimoji="0" lang="en-US" sz="1200" b="0" i="0" u="none" strike="noStrike" cap="none" normalizeH="0" baseline="0" dirty="0" smtClean="0">
                          <a:ln>
                            <a:noFill/>
                          </a:ln>
                          <a:solidFill>
                            <a:srgbClr val="000000"/>
                          </a:solidFill>
                          <a:effectLst/>
                          <a:latin typeface="Century Gothic" pitchFamily="34" charset="0"/>
                        </a:rPr>
                        <a:t>, Tioga, and </a:t>
                      </a:r>
                      <a:r>
                        <a:rPr kumimoji="0" lang="en-US" sz="1200" b="0" i="0" u="none" strike="noStrike" cap="none" normalizeH="0" baseline="0" dirty="0" err="1" smtClean="0">
                          <a:ln>
                            <a:noFill/>
                          </a:ln>
                          <a:solidFill>
                            <a:srgbClr val="000000"/>
                          </a:solidFill>
                          <a:effectLst/>
                          <a:latin typeface="Century Gothic" pitchFamily="34" charset="0"/>
                        </a:rPr>
                        <a:t>Zodi</a:t>
                      </a:r>
                      <a:r>
                        <a:rPr kumimoji="0" lang="en-US" sz="1200" b="0" i="0" u="none" strike="noStrike" cap="none" normalizeH="0" baseline="0" dirty="0" smtClean="0">
                          <a:ln>
                            <a:noFill/>
                          </a:ln>
                          <a:solidFill>
                            <a:srgbClr val="000000"/>
                          </a:solidFill>
                          <a:effectLst/>
                          <a:latin typeface="Century Gothic" pitchFamily="34" charset="0"/>
                        </a:rPr>
                        <a:t> Outback Gear</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2" marB="4571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7 each, ACS</a:t>
                      </a: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each, CPAI</a:t>
                      </a:r>
                    </a:p>
                  </a:txBody>
                  <a:tcPr marT="45712" marB="4571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31379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70,000 BTU          1 each, 380,000 BTU</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420,000 BTU        1 each, 500,000 BTU</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600,000 BTU         2 each 700,000 BTU</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770,000 BTU</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171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2" marB="45712"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Heating work areas and equipment.</a:t>
                      </a:r>
                    </a:p>
                  </a:txBody>
                  <a:tcPr marT="45712" marB="45712"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65906" name="Picture 46" descr="indirect fired hea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2527300"/>
            <a:ext cx="3529013"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5" name="Text Box 5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105</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9445" name="Group 85"/>
          <p:cNvGraphicFramePr>
            <a:graphicFrameLocks noGrp="1"/>
          </p:cNvGraphicFramePr>
          <p:nvPr>
            <p:ph sz="half" idx="1"/>
          </p:nvPr>
        </p:nvGraphicFramePr>
        <p:xfrm>
          <a:off x="573088" y="1795463"/>
          <a:ext cx="6759575" cy="5970587"/>
        </p:xfrm>
        <a:graphic>
          <a:graphicData uri="http://schemas.openxmlformats.org/drawingml/2006/table">
            <a:tbl>
              <a:tblPr/>
              <a:tblGrid>
                <a:gridCol w="1614487">
                  <a:extLst>
                    <a:ext uri="{9D8B030D-6E8A-4147-A177-3AD203B41FA5}">
                      <a16:colId xmlns:a16="http://schemas.microsoft.com/office/drawing/2014/main" val="20000"/>
                    </a:ext>
                  </a:extLst>
                </a:gridCol>
                <a:gridCol w="1412873">
                  <a:extLst>
                    <a:ext uri="{9D8B030D-6E8A-4147-A177-3AD203B41FA5}">
                      <a16:colId xmlns:a16="http://schemas.microsoft.com/office/drawing/2014/main" val="20001"/>
                    </a:ext>
                  </a:extLst>
                </a:gridCol>
                <a:gridCol w="214315">
                  <a:extLst>
                    <a:ext uri="{9D8B030D-6E8A-4147-A177-3AD203B41FA5}">
                      <a16:colId xmlns:a16="http://schemas.microsoft.com/office/drawing/2014/main" val="20002"/>
                    </a:ext>
                  </a:extLst>
                </a:gridCol>
                <a:gridCol w="1651793">
                  <a:extLst>
                    <a:ext uri="{9D8B030D-6E8A-4147-A177-3AD203B41FA5}">
                      <a16:colId xmlns:a16="http://schemas.microsoft.com/office/drawing/2014/main" val="20003"/>
                    </a:ext>
                  </a:extLst>
                </a:gridCol>
                <a:gridCol w="1866108">
                  <a:extLst>
                    <a:ext uri="{9D8B030D-6E8A-4147-A177-3AD203B41FA5}">
                      <a16:colId xmlns:a16="http://schemas.microsoft.com/office/drawing/2014/main" val="20004"/>
                    </a:ext>
                  </a:extLst>
                </a:gridCol>
              </a:tblGrid>
              <a:tr h="620225">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Under Water Drop Lights</a:t>
                      </a:r>
                    </a:p>
                  </a:txBody>
                  <a:tcPr marT="45727" marB="4572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02692">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7" marB="4572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0112">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7" marB="4572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017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10 Total </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101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ACS, Deep Sea Power, and </a:t>
                      </a:r>
                      <a:r>
                        <a:rPr kumimoji="0" lang="en-US" sz="1200" b="0" i="0" u="none" strike="noStrike" cap="none" normalizeH="0" baseline="0" dirty="0" err="1" smtClean="0">
                          <a:ln>
                            <a:noFill/>
                          </a:ln>
                          <a:solidFill>
                            <a:srgbClr val="000000"/>
                          </a:solidFill>
                          <a:effectLst/>
                          <a:latin typeface="Century Gothic" pitchFamily="34" charset="0"/>
                        </a:rPr>
                        <a:t>Keldan</a:t>
                      </a:r>
                      <a:endParaRPr kumimoji="0" lang="en-US" sz="1200" b="0" i="0" u="none" strike="noStrike" cap="none" normalizeH="0" baseline="0" dirty="0" smtClean="0">
                        <a:ln>
                          <a:noFill/>
                        </a:ln>
                        <a:solidFill>
                          <a:srgbClr val="000000"/>
                        </a:solidFill>
                        <a:effectLst/>
                        <a:latin typeface="Century Gothic" pitchFamily="34" charset="0"/>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96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7" marB="4572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ACS</a:t>
                      </a:r>
                    </a:p>
                  </a:txBody>
                  <a:tcPr marT="45727" marB="45727"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CPAI</a:t>
                      </a:r>
                    </a:p>
                  </a:txBody>
                  <a:tcPr marT="45727" marB="45727"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96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7" marB="4572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ENI</a:t>
                      </a:r>
                    </a:p>
                  </a:txBody>
                  <a:tcPr marT="45727" marB="45727"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084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Sealed drop light designed for use in water</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7587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View oil pockets and movement under ice for winter recovery operations.</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6207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7" marB="45727"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Generator</a:t>
                      </a:r>
                    </a:p>
                  </a:txBody>
                  <a:tcPr marT="45727" marB="4572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17787" name="Text Box 8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106</a:t>
            </a:r>
          </a:p>
        </p:txBody>
      </p:sp>
      <p:pic>
        <p:nvPicPr>
          <p:cNvPr id="166939" name="Picture 28" descr="F:\Work Pics\2015 CRREL\IMG_7669.JPG"/>
          <p:cNvPicPr>
            <a:picLocks noChangeAspect="1" noChangeArrowheads="1"/>
          </p:cNvPicPr>
          <p:nvPr/>
        </p:nvPicPr>
        <p:blipFill>
          <a:blip r:embed="rId2">
            <a:extLst>
              <a:ext uri="{28A0092B-C50C-407E-A947-70E740481C1C}">
                <a14:useLocalDpi xmlns:a14="http://schemas.microsoft.com/office/drawing/2010/main" val="0"/>
              </a:ext>
            </a:extLst>
          </a:blip>
          <a:srcRect r="16339"/>
          <a:stretch>
            <a:fillRect/>
          </a:stretch>
        </p:blipFill>
        <p:spPr bwMode="auto">
          <a:xfrm>
            <a:off x="3910013" y="2436813"/>
            <a:ext cx="307181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40" name="Picture 44" descr="Under Water Drop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2436813"/>
            <a:ext cx="33401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41" name="Picture 29" descr="F:\Planning and Development\Training Material\Pictures.Video Clips\CRREL Pics 2014\IMG_0452.JPG"/>
          <p:cNvPicPr>
            <a:picLocks noChangeAspect="1" noChangeArrowheads="1"/>
          </p:cNvPicPr>
          <p:nvPr/>
        </p:nvPicPr>
        <p:blipFill>
          <a:blip r:embed="rId4">
            <a:extLst>
              <a:ext uri="{28A0092B-C50C-407E-A947-70E740481C1C}">
                <a14:useLocalDpi xmlns:a14="http://schemas.microsoft.com/office/drawing/2010/main" val="0"/>
              </a:ext>
            </a:extLst>
          </a:blip>
          <a:srcRect l="26035" t="26035" r="30531"/>
          <a:stretch>
            <a:fillRect/>
          </a:stretch>
        </p:blipFill>
        <p:spPr bwMode="auto">
          <a:xfrm>
            <a:off x="896938" y="2430463"/>
            <a:ext cx="19097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8444" name="Group 108"/>
          <p:cNvGraphicFramePr>
            <a:graphicFrameLocks noGrp="1"/>
          </p:cNvGraphicFramePr>
          <p:nvPr>
            <p:ph sz="half" idx="1"/>
          </p:nvPr>
        </p:nvGraphicFramePr>
        <p:xfrm>
          <a:off x="573088" y="1284288"/>
          <a:ext cx="6859587" cy="7931150"/>
        </p:xfrm>
        <a:graphic>
          <a:graphicData uri="http://schemas.openxmlformats.org/drawingml/2006/table">
            <a:tbl>
              <a:tblPr/>
              <a:tblGrid>
                <a:gridCol w="1614387">
                  <a:extLst>
                    <a:ext uri="{9D8B030D-6E8A-4147-A177-3AD203B41FA5}">
                      <a16:colId xmlns:a16="http://schemas.microsoft.com/office/drawing/2014/main" val="20000"/>
                    </a:ext>
                  </a:extLst>
                </a:gridCol>
                <a:gridCol w="1698520">
                  <a:extLst>
                    <a:ext uri="{9D8B030D-6E8A-4147-A177-3AD203B41FA5}">
                      <a16:colId xmlns:a16="http://schemas.microsoft.com/office/drawing/2014/main" val="20001"/>
                    </a:ext>
                  </a:extLst>
                </a:gridCol>
                <a:gridCol w="116834">
                  <a:extLst>
                    <a:ext uri="{9D8B030D-6E8A-4147-A177-3AD203B41FA5}">
                      <a16:colId xmlns:a16="http://schemas.microsoft.com/office/drawing/2014/main" val="20002"/>
                    </a:ext>
                  </a:extLst>
                </a:gridCol>
                <a:gridCol w="1714924">
                  <a:extLst>
                    <a:ext uri="{9D8B030D-6E8A-4147-A177-3AD203B41FA5}">
                      <a16:colId xmlns:a16="http://schemas.microsoft.com/office/drawing/2014/main" val="20003"/>
                    </a:ext>
                  </a:extLst>
                </a:gridCol>
                <a:gridCol w="1714923">
                  <a:extLst>
                    <a:ext uri="{9D8B030D-6E8A-4147-A177-3AD203B41FA5}">
                      <a16:colId xmlns:a16="http://schemas.microsoft.com/office/drawing/2014/main" val="20004"/>
                    </a:ext>
                  </a:extLst>
                </a:gridCol>
              </a:tblGrid>
              <a:tr h="579329">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Light Plants and Stands </a:t>
                      </a:r>
                    </a:p>
                  </a:txBody>
                  <a:tcPr marL="91434" marR="91434" marT="45733" marB="4573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85875">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34" marR="91434" marT="45733" marB="45733"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34" marR="91434"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4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34" marR="91434" marT="45733" marB="4573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50 Total </a:t>
                      </a:r>
                    </a:p>
                  </a:txBody>
                  <a:tcPr marL="91434" marR="91434"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8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L="91434" marR="91434" marT="45733" marB="4573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Hubbel-Cat, Allmand, Allman Bros., Bemis, Construction Electrical,  Defender, Fostoria, Great Land Welding, Hubble-Cat, and Pelican</a:t>
                      </a:r>
                    </a:p>
                  </a:txBody>
                  <a:tcPr marL="91434" marR="91434"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415">
                <a:tc row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34" marR="91434" marT="45733" marB="45733"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28 each, ACS     </a:t>
                      </a:r>
                    </a:p>
                  </a:txBody>
                  <a:tcPr marL="91434" marR="91434" marT="45733" marB="45733"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7 each, CPAI </a:t>
                      </a:r>
                    </a:p>
                  </a:txBody>
                  <a:tcPr marL="91434" marR="91434"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ENI</a:t>
                      </a:r>
                    </a:p>
                  </a:txBody>
                  <a:tcPr marL="91434" marR="91434" marT="45733" marB="4573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415">
                <a:tc v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8 each, HAK</a:t>
                      </a:r>
                    </a:p>
                  </a:txBody>
                  <a:tcPr marL="91434" marR="91434" marT="45733" marB="45733"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Savant</a:t>
                      </a:r>
                    </a:p>
                  </a:txBody>
                  <a:tcPr marL="91434" marR="91434"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4" marR="91434" marT="45733" marB="4573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38355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34" marR="91434" marT="45733" marB="4573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ts val="0"/>
                        </a:spcBef>
                        <a:spcAft>
                          <a:spcPts val="0"/>
                        </a:spcAft>
                        <a:buClrTx/>
                        <a:buSzTx/>
                        <a:buFontTx/>
                        <a:buNone/>
                        <a:tabLst/>
                        <a:defRPr/>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6 each, 2 light stands (500W)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18 each, 1 light stands (1,000W)</a:t>
                      </a:r>
                    </a:p>
                    <a:p>
                      <a:pPr marL="0" marR="0" lvl="0" indent="0" algn="l" defTabSz="1019175" rtl="0" eaLnBrk="0" fontAlgn="base" latinLnBrk="0" hangingPunct="0">
                        <a:lnSpc>
                          <a:spcPct val="150000"/>
                        </a:lnSpc>
                        <a:spcBef>
                          <a:spcPts val="0"/>
                        </a:spcBef>
                        <a:spcAft>
                          <a:spcPts val="0"/>
                        </a:spcAft>
                        <a:buClrTx/>
                        <a:buSzTx/>
                        <a:buFontTx/>
                        <a:buNone/>
                        <a:tabLst/>
                        <a:defRPr/>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2 each, 2 light (1,000W) with tripod</a:t>
                      </a:r>
                    </a:p>
                    <a:p>
                      <a:pPr marL="0" marR="0" lvl="0" indent="0" algn="l" defTabSz="1019175" rtl="0" eaLnBrk="0" fontAlgn="base" latinLnBrk="0" hangingPunct="0">
                        <a:lnSpc>
                          <a:spcPct val="150000"/>
                        </a:lnSpc>
                        <a:spcBef>
                          <a:spcPts val="0"/>
                        </a:spcBef>
                        <a:spcAft>
                          <a:spcPts val="0"/>
                        </a:spcAft>
                        <a:buClrTx/>
                        <a:buSzTx/>
                        <a:buFontTx/>
                        <a:buNone/>
                        <a:tabLst/>
                        <a:defRPr/>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1 each, 3 light stand (1,500W)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8 each, 2 light stands (2,000W)</a:t>
                      </a:r>
                      <a:br>
                        <a:rPr kumimoji="0" lang="en-US" sz="1200" b="0" i="0" u="none" strike="noStrike" kern="1200" cap="none" normalizeH="0" baseline="0" dirty="0" smtClean="0">
                          <a:ln>
                            <a:noFill/>
                          </a:ln>
                          <a:solidFill>
                            <a:schemeClr val="tx1"/>
                          </a:solidFill>
                          <a:effectLst/>
                          <a:latin typeface="Century Gothic" pitchFamily="34" charset="0"/>
                          <a:ea typeface="+mn-ea"/>
                          <a:cs typeface="+mn-cs"/>
                        </a:rPr>
                      </a:b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1 each, 1 light stand (LED 16W)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2 each, 2 light stands (LED 70W)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1 each, 1 light stand (LED 72W)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1 each, 4 light stand (LED 96W)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7 each, 4 light stand (LED 200W)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2 each, light plant w/tracks (4,000W)</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1 each, light plant (5,000W)</a:t>
                      </a:r>
                    </a:p>
                  </a:txBody>
                  <a:tcPr marL="91434" marR="91434"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4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34" marR="91434" marT="45733" marB="45733"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Illumination for night time response operations.</a:t>
                      </a:r>
                    </a:p>
                  </a:txBody>
                  <a:tcPr marL="91434" marR="91434"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74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34" marR="91434" marT="45733" marB="45733"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Generator, extension cord</a:t>
                      </a:r>
                    </a:p>
                  </a:txBody>
                  <a:tcPr marL="91434" marR="91434" marT="45733" marB="4573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67960"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125663"/>
            <a:ext cx="2554288"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1"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2122488"/>
            <a:ext cx="1611312"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8" name="Text Box 7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107</a:t>
            </a:r>
          </a:p>
        </p:txBody>
      </p:sp>
      <p:pic>
        <p:nvPicPr>
          <p:cNvPr id="167963"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763" y="2005013"/>
            <a:ext cx="8318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7464" name="Group 152"/>
          <p:cNvGraphicFramePr>
            <a:graphicFrameLocks noGrp="1"/>
          </p:cNvGraphicFramePr>
          <p:nvPr>
            <p:ph sz="half" idx="1"/>
          </p:nvPr>
        </p:nvGraphicFramePr>
        <p:xfrm>
          <a:off x="573088" y="1644650"/>
          <a:ext cx="6759575" cy="7129464"/>
        </p:xfrm>
        <a:graphic>
          <a:graphicData uri="http://schemas.openxmlformats.org/drawingml/2006/table">
            <a:tbl>
              <a:tblPr/>
              <a:tblGrid>
                <a:gridCol w="1614487">
                  <a:extLst>
                    <a:ext uri="{9D8B030D-6E8A-4147-A177-3AD203B41FA5}">
                      <a16:colId xmlns:a16="http://schemas.microsoft.com/office/drawing/2014/main" val="20000"/>
                    </a:ext>
                  </a:extLst>
                </a:gridCol>
                <a:gridCol w="690563">
                  <a:extLst>
                    <a:ext uri="{9D8B030D-6E8A-4147-A177-3AD203B41FA5}">
                      <a16:colId xmlns:a16="http://schemas.microsoft.com/office/drawing/2014/main" val="20001"/>
                    </a:ext>
                  </a:extLst>
                </a:gridCol>
                <a:gridCol w="792162">
                  <a:extLst>
                    <a:ext uri="{9D8B030D-6E8A-4147-A177-3AD203B41FA5}">
                      <a16:colId xmlns:a16="http://schemas.microsoft.com/office/drawing/2014/main" val="20002"/>
                    </a:ext>
                  </a:extLst>
                </a:gridCol>
                <a:gridCol w="1439863">
                  <a:extLst>
                    <a:ext uri="{9D8B030D-6E8A-4147-A177-3AD203B41FA5}">
                      <a16:colId xmlns:a16="http://schemas.microsoft.com/office/drawing/2014/main" val="20003"/>
                    </a:ext>
                  </a:extLst>
                </a:gridCol>
                <a:gridCol w="2222500">
                  <a:extLst>
                    <a:ext uri="{9D8B030D-6E8A-4147-A177-3AD203B41FA5}">
                      <a16:colId xmlns:a16="http://schemas.microsoft.com/office/drawing/2014/main" val="20004"/>
                    </a:ext>
                  </a:extLst>
                </a:gridCol>
              </a:tblGrid>
              <a:tr h="713841">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Diesel Generators (various)</a:t>
                      </a:r>
                    </a:p>
                  </a:txBody>
                  <a:tcPr marT="45729" marB="45729"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6115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9" marB="45729"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9" marB="45729"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9" marB="4572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381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9" marB="45729"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64 Total </a:t>
                      </a:r>
                      <a:endParaRPr kumimoji="0" lang="en-US" sz="1200" b="1" i="0" u="none" strike="noStrike" cap="none" normalizeH="0" baseline="0" dirty="0" smtClean="0">
                        <a:ln>
                          <a:noFill/>
                        </a:ln>
                        <a:solidFill>
                          <a:srgbClr val="FF0066"/>
                        </a:solidFill>
                        <a:effectLst/>
                        <a:latin typeface="Century Gothic" pitchFamily="34" charset="0"/>
                      </a:endParaRPr>
                    </a:p>
                  </a:txBody>
                  <a:tcPr marT="45729" marB="4572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46523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9" marB="45729"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Alaska Diesel Electric, Cummins, Cummins Power Generation, Diesel America West, Equipment Source Inc., F.G. Wilson, Ingersoll Rand, KEM Equipment, Kubota, Magnum Products LLC., Norther Lights, Onan, and Pacific Detroit Diesel</a:t>
                      </a:r>
                    </a:p>
                  </a:txBody>
                  <a:tcPr marT="45729" marB="4572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381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29" marB="4572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34 each, ACS</a:t>
                      </a:r>
                    </a:p>
                  </a:txBody>
                  <a:tcPr marT="45729" marB="45729"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21 each, CPAI</a:t>
                      </a:r>
                    </a:p>
                  </a:txBody>
                  <a:tcPr marT="45729" marB="4572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9" marB="4572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381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9" marB="45729"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9 each, HAK</a:t>
                      </a:r>
                    </a:p>
                  </a:txBody>
                  <a:tcPr marT="45729" marB="45729"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cap="none" normalizeH="0" baseline="0" dirty="0" smtClean="0">
                        <a:ln>
                          <a:noFill/>
                        </a:ln>
                        <a:solidFill>
                          <a:schemeClr val="tx1"/>
                        </a:solidFill>
                        <a:effectLst/>
                        <a:latin typeface="Century Gothic"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9" marB="4572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11271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9" marB="45729"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10-2 kw, 6-3 kw, 14-4 kw, 3-5 kw, 9-6 kw, 1-9kw, 7-10 kw, 1-12 kw,    1-15 kw, 2-17 kw, 2-25 kw, 2-40 kw, 3-45 kw, 1-60 kw, 1-70 kw,           1-200kw</a:t>
                      </a:r>
                    </a:p>
                  </a:txBody>
                  <a:tcPr marT="45729" marB="4572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38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9" marB="45729"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Electrical power for various pieces of response equipment.</a:t>
                      </a:r>
                    </a:p>
                  </a:txBody>
                  <a:tcPr marT="45729" marB="45729"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38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9" marB="45729"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Power Splitter</a:t>
                      </a:r>
                    </a:p>
                  </a:txBody>
                  <a:tcPr marT="45729" marB="45729"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68986" name="Picture 81" descr="Diesel Generator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2346325"/>
            <a:ext cx="2081212"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87" name="Picture 82" descr="Diesel Generato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2335213"/>
            <a:ext cx="20828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88" name="Picture 85" descr="Diesel Generato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188" y="2335213"/>
            <a:ext cx="20859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108</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7464" name="Group 152"/>
          <p:cNvGraphicFramePr>
            <a:graphicFrameLocks noGrp="1"/>
          </p:cNvGraphicFramePr>
          <p:nvPr>
            <p:ph sz="half" idx="1"/>
          </p:nvPr>
        </p:nvGraphicFramePr>
        <p:xfrm>
          <a:off x="573088" y="1644650"/>
          <a:ext cx="6759575" cy="5329238"/>
        </p:xfrm>
        <a:graphic>
          <a:graphicData uri="http://schemas.openxmlformats.org/drawingml/2006/table">
            <a:tbl>
              <a:tblPr/>
              <a:tblGrid>
                <a:gridCol w="1614487">
                  <a:extLst>
                    <a:ext uri="{9D8B030D-6E8A-4147-A177-3AD203B41FA5}">
                      <a16:colId xmlns:a16="http://schemas.microsoft.com/office/drawing/2014/main" val="20000"/>
                    </a:ext>
                  </a:extLst>
                </a:gridCol>
                <a:gridCol w="690563">
                  <a:extLst>
                    <a:ext uri="{9D8B030D-6E8A-4147-A177-3AD203B41FA5}">
                      <a16:colId xmlns:a16="http://schemas.microsoft.com/office/drawing/2014/main" val="20001"/>
                    </a:ext>
                  </a:extLst>
                </a:gridCol>
                <a:gridCol w="792162">
                  <a:extLst>
                    <a:ext uri="{9D8B030D-6E8A-4147-A177-3AD203B41FA5}">
                      <a16:colId xmlns:a16="http://schemas.microsoft.com/office/drawing/2014/main" val="20002"/>
                    </a:ext>
                  </a:extLst>
                </a:gridCol>
                <a:gridCol w="1439863">
                  <a:extLst>
                    <a:ext uri="{9D8B030D-6E8A-4147-A177-3AD203B41FA5}">
                      <a16:colId xmlns:a16="http://schemas.microsoft.com/office/drawing/2014/main" val="20003"/>
                    </a:ext>
                  </a:extLst>
                </a:gridCol>
                <a:gridCol w="2222500">
                  <a:extLst>
                    <a:ext uri="{9D8B030D-6E8A-4147-A177-3AD203B41FA5}">
                      <a16:colId xmlns:a16="http://schemas.microsoft.com/office/drawing/2014/main" val="20004"/>
                    </a:ext>
                  </a:extLst>
                </a:gridCol>
              </a:tblGrid>
              <a:tr h="144051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Gas Generators (various)</a:t>
                      </a:r>
                    </a:p>
                  </a:txBody>
                  <a:tcPr marT="45734" marB="4573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1074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34" marB="4573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rgbClr val="FF0000"/>
                        </a:solidFill>
                        <a:effectLst/>
                        <a:latin typeface="Century Gothic" pitchFamily="34" charset="0"/>
                      </a:endParaRPr>
                    </a:p>
                  </a:txBody>
                  <a:tcPr marT="45734" marB="4573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106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34" marB="4573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56 Total </a:t>
                      </a:r>
                      <a:endParaRPr kumimoji="0" lang="en-US" sz="1200" b="1" i="0" u="none" strike="noStrike" cap="none" normalizeH="0" baseline="0" dirty="0" smtClean="0">
                        <a:ln>
                          <a:noFill/>
                        </a:ln>
                        <a:solidFill>
                          <a:srgbClr val="FF0066"/>
                        </a:solidFill>
                        <a:effectLst/>
                        <a:latin typeface="Century Gothic" pitchFamily="34" charset="0"/>
                      </a:endParaRPr>
                    </a:p>
                  </a:txBody>
                  <a:tcPr marT="45734" marB="4573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877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34" marB="4573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Honda, </a:t>
                      </a:r>
                      <a:r>
                        <a:rPr kumimoji="0" lang="en-US" sz="1200" b="0" i="0" u="none" strike="noStrike" cap="none" normalizeH="0" baseline="0" dirty="0" err="1" smtClean="0">
                          <a:ln>
                            <a:noFill/>
                          </a:ln>
                          <a:solidFill>
                            <a:srgbClr val="000000"/>
                          </a:solidFill>
                          <a:effectLst/>
                          <a:latin typeface="Century Gothic" pitchFamily="34" charset="0"/>
                        </a:rPr>
                        <a:t>Powermate</a:t>
                      </a:r>
                      <a:r>
                        <a:rPr kumimoji="0" lang="en-US" sz="1200" b="0" i="0" u="none" strike="noStrike" cap="none" normalizeH="0" baseline="0" dirty="0" smtClean="0">
                          <a:ln>
                            <a:noFill/>
                          </a:ln>
                          <a:solidFill>
                            <a:srgbClr val="000000"/>
                          </a:solidFill>
                          <a:effectLst/>
                          <a:latin typeface="Century Gothic" pitchFamily="34" charset="0"/>
                        </a:rPr>
                        <a:t>, and Yamaha</a:t>
                      </a:r>
                    </a:p>
                  </a:txBody>
                  <a:tcPr marT="45734" marB="4573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34" marB="4573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16 each, ACS</a:t>
                      </a:r>
                    </a:p>
                  </a:txBody>
                  <a:tcPr marT="45734" marB="4573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16 each, CPAI</a:t>
                      </a:r>
                    </a:p>
                  </a:txBody>
                  <a:tcPr marT="45734" marB="45734"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743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34" marB="4573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4 each, ENI</a:t>
                      </a:r>
                    </a:p>
                  </a:txBody>
                  <a:tcPr marT="45734" marB="4573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20 each, HAK</a:t>
                      </a:r>
                    </a:p>
                  </a:txBody>
                  <a:tcPr marT="45734" marB="45734"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874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34" marB="4573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4-1 kw, 22-2 kw, 19-3 kw, 6-4 kw, 2-5 kw, 3-7 kw</a:t>
                      </a:r>
                    </a:p>
                  </a:txBody>
                  <a:tcPr marT="45734" marB="4573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319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34" marB="45734"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Electrical power for various pieces of response equipment.</a:t>
                      </a:r>
                    </a:p>
                  </a:txBody>
                  <a:tcPr marT="45734" marB="4573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70008" name="Picture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2725738"/>
            <a:ext cx="15176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9" name="Picture 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2733675"/>
            <a:ext cx="23733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109</a:t>
            </a:r>
          </a:p>
        </p:txBody>
      </p:sp>
      <p:pic>
        <p:nvPicPr>
          <p:cNvPr id="170011" name="Picture 83"/>
          <p:cNvPicPr>
            <a:picLocks noChangeAspect="1" noChangeArrowheads="1"/>
          </p:cNvPicPr>
          <p:nvPr/>
        </p:nvPicPr>
        <p:blipFill>
          <a:blip r:embed="rId4" cstate="print">
            <a:extLst>
              <a:ext uri="{28A0092B-C50C-407E-A947-70E740481C1C}">
                <a14:useLocalDpi xmlns:a14="http://schemas.microsoft.com/office/drawing/2010/main" val="0"/>
              </a:ext>
            </a:extLst>
          </a:blip>
          <a:srcRect l="4968" r="9151"/>
          <a:stretch>
            <a:fillRect/>
          </a:stretch>
        </p:blipFill>
        <p:spPr bwMode="auto">
          <a:xfrm>
            <a:off x="2878138" y="2733675"/>
            <a:ext cx="20764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6401" name="Group 113"/>
          <p:cNvGraphicFramePr>
            <a:graphicFrameLocks noGrp="1"/>
          </p:cNvGraphicFramePr>
          <p:nvPr>
            <p:ph sz="half" idx="1"/>
          </p:nvPr>
        </p:nvGraphicFramePr>
        <p:xfrm>
          <a:off x="501650" y="1795463"/>
          <a:ext cx="6769100" cy="5662612"/>
        </p:xfrm>
        <a:graphic>
          <a:graphicData uri="http://schemas.openxmlformats.org/drawingml/2006/table">
            <a:tbl>
              <a:tblPr/>
              <a:tblGrid>
                <a:gridCol w="1667608">
                  <a:extLst>
                    <a:ext uri="{9D8B030D-6E8A-4147-A177-3AD203B41FA5}">
                      <a16:colId xmlns:a16="http://schemas.microsoft.com/office/drawing/2014/main" val="20000"/>
                    </a:ext>
                  </a:extLst>
                </a:gridCol>
                <a:gridCol w="1680727">
                  <a:extLst>
                    <a:ext uri="{9D8B030D-6E8A-4147-A177-3AD203B41FA5}">
                      <a16:colId xmlns:a16="http://schemas.microsoft.com/office/drawing/2014/main" val="20001"/>
                    </a:ext>
                  </a:extLst>
                </a:gridCol>
                <a:gridCol w="870019">
                  <a:extLst>
                    <a:ext uri="{9D8B030D-6E8A-4147-A177-3AD203B41FA5}">
                      <a16:colId xmlns:a16="http://schemas.microsoft.com/office/drawing/2014/main" val="20002"/>
                    </a:ext>
                  </a:extLst>
                </a:gridCol>
                <a:gridCol w="2550746">
                  <a:extLst>
                    <a:ext uri="{9D8B030D-6E8A-4147-A177-3AD203B41FA5}">
                      <a16:colId xmlns:a16="http://schemas.microsoft.com/office/drawing/2014/main" val="20003"/>
                    </a:ext>
                  </a:extLst>
                </a:gridCol>
              </a:tblGrid>
              <a:tr h="57908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Air Compressors</a:t>
                      </a:r>
                    </a:p>
                  </a:txBody>
                  <a:tcPr marL="91435" marR="91435" marT="45702" marB="4570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34318">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L="91435" marR="91435" marT="45702" marB="45702"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801">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5" marR="91435" marT="45702" marB="45702"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8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L="91435" marR="91435" marT="45702" marB="4570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08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L="91435" marR="91435" marT="45702" marB="4570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14 Total </a:t>
                      </a: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16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L="91435" marR="91435" marT="45702" marB="4570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Atlas Copco, Dayton, </a:t>
                      </a:r>
                      <a:r>
                        <a:rPr kumimoji="0" lang="en-US" sz="1200" b="0" i="0" u="none" strike="noStrike" cap="none" normalizeH="0" baseline="0" dirty="0" err="1" smtClean="0">
                          <a:ln>
                            <a:noFill/>
                          </a:ln>
                          <a:solidFill>
                            <a:srgbClr val="000000"/>
                          </a:solidFill>
                          <a:effectLst/>
                          <a:latin typeface="Century Gothic" pitchFamily="34" charset="0"/>
                        </a:rPr>
                        <a:t>Devilbiss</a:t>
                      </a:r>
                      <a:r>
                        <a:rPr kumimoji="0" lang="en-US" sz="1200" b="0" i="0" u="none" strike="noStrike" cap="none" normalizeH="0" baseline="0" dirty="0" smtClean="0">
                          <a:ln>
                            <a:noFill/>
                          </a:ln>
                          <a:solidFill>
                            <a:srgbClr val="000000"/>
                          </a:solidFill>
                          <a:effectLst/>
                          <a:latin typeface="Century Gothic" pitchFamily="34" charset="0"/>
                        </a:rPr>
                        <a:t>, </a:t>
                      </a:r>
                      <a:r>
                        <a:rPr kumimoji="0" lang="en-US" sz="1200" b="0" i="0" u="none" strike="noStrike" cap="none" normalizeH="0" baseline="0" dirty="0" err="1" smtClean="0">
                          <a:ln>
                            <a:noFill/>
                          </a:ln>
                          <a:solidFill>
                            <a:srgbClr val="000000"/>
                          </a:solidFill>
                          <a:effectLst/>
                          <a:latin typeface="Century Gothic" pitchFamily="34" charset="0"/>
                        </a:rPr>
                        <a:t>Dewalt</a:t>
                      </a:r>
                      <a:r>
                        <a:rPr kumimoji="0" lang="en-US" sz="1200" b="0" i="0" u="none" strike="noStrike" cap="none" normalizeH="0" baseline="0" dirty="0" smtClean="0">
                          <a:ln>
                            <a:noFill/>
                          </a:ln>
                          <a:solidFill>
                            <a:srgbClr val="000000"/>
                          </a:solidFill>
                          <a:effectLst/>
                          <a:latin typeface="Century Gothic" pitchFamily="34" charset="0"/>
                        </a:rPr>
                        <a:t>, Diesel America West, Ingersoll Rand, Maxus, Napa, </a:t>
                      </a:r>
                      <a:r>
                        <a:rPr kumimoji="0" lang="en-US" sz="1200" b="0" i="0" u="none" strike="noStrike" cap="none" normalizeH="0" baseline="0" dirty="0" err="1" smtClean="0">
                          <a:ln>
                            <a:noFill/>
                          </a:ln>
                          <a:solidFill>
                            <a:srgbClr val="000000"/>
                          </a:solidFill>
                          <a:effectLst/>
                          <a:latin typeface="Century Gothic" pitchFamily="34" charset="0"/>
                        </a:rPr>
                        <a:t>Speedaire</a:t>
                      </a:r>
                      <a:r>
                        <a:rPr kumimoji="0" lang="en-US" sz="1200" b="0" i="0" u="none" strike="noStrike" cap="none" normalizeH="0" baseline="0" dirty="0" smtClean="0">
                          <a:ln>
                            <a:noFill/>
                          </a:ln>
                          <a:solidFill>
                            <a:srgbClr val="000000"/>
                          </a:solidFill>
                          <a:effectLst/>
                          <a:latin typeface="Century Gothic" pitchFamily="34" charset="0"/>
                        </a:rPr>
                        <a:t>, and </a:t>
                      </a:r>
                      <a:r>
                        <a:rPr kumimoji="0" lang="en-US" sz="1200" b="0" i="0" u="none" strike="noStrike" cap="none" normalizeH="0" baseline="0" dirty="0" err="1" smtClean="0">
                          <a:ln>
                            <a:noFill/>
                          </a:ln>
                          <a:solidFill>
                            <a:srgbClr val="000000"/>
                          </a:solidFill>
                          <a:effectLst/>
                          <a:latin typeface="Century Gothic" pitchFamily="34" charset="0"/>
                        </a:rPr>
                        <a:t>Sullair</a:t>
                      </a:r>
                      <a:endParaRPr kumimoji="0" lang="en-US" sz="1200" b="0" i="0" u="none" strike="noStrike" cap="none" normalizeH="0" baseline="0" dirty="0" smtClean="0">
                        <a:ln>
                          <a:noFill/>
                        </a:ln>
                        <a:solidFill>
                          <a:srgbClr val="000000"/>
                        </a:solidFill>
                        <a:effectLst/>
                        <a:latin typeface="Century Gothic" pitchFamily="34" charset="0"/>
                      </a:endParaRP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42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35" marR="91435" marT="45702" marB="45702" horzOverflow="overflow">
                    <a:lnL cap="flat">
                      <a:noFill/>
                    </a:lnL>
                    <a:lnR>
                      <a:noFill/>
                    </a:lnR>
                    <a:lnT>
                      <a:noFill/>
                    </a:lnT>
                    <a:lnB>
                      <a:noFill/>
                    </a:lnB>
                    <a:lnTlToBr>
                      <a:noFill/>
                    </a:lnTlToBr>
                    <a:lnBlToTr>
                      <a:noFill/>
                    </a:lnBlToTr>
                    <a:noFill/>
                  </a:tcPr>
                </a:tc>
                <a:tc gridSpan="2">
                  <a:txBody>
                    <a:bodyPr/>
                    <a:lstStyle/>
                    <a:p>
                      <a:r>
                        <a:rPr lang="en-US" sz="1200" dirty="0" smtClean="0"/>
                        <a:t>2 each,</a:t>
                      </a:r>
                      <a:r>
                        <a:rPr lang="en-US" sz="1200" baseline="0" dirty="0" smtClean="0"/>
                        <a:t> (diesel), ACS</a:t>
                      </a:r>
                      <a:endParaRPr lang="en-US" sz="1200" dirty="0"/>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r>
                        <a:rPr lang="en-US" sz="1200" dirty="0" smtClean="0"/>
                        <a:t>2 each,</a:t>
                      </a:r>
                      <a:r>
                        <a:rPr lang="en-US" sz="1200" baseline="0" dirty="0" smtClean="0"/>
                        <a:t> (diesel</a:t>
                      </a:r>
                      <a:r>
                        <a:rPr lang="en-US" sz="1200" dirty="0" smtClean="0"/>
                        <a:t>), HAK</a:t>
                      </a:r>
                      <a:endParaRPr lang="en-US" sz="1200" dirty="0"/>
                    </a:p>
                  </a:txBody>
                  <a:tcPr marL="91435" marR="91435"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657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5" marR="91435" marT="45702" marB="4570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(gasoline), HAK</a:t>
                      </a: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5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5" marR="91435"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657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5" marR="91435" marT="45702" marB="4570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(electric), ACS</a:t>
                      </a: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 3 each, (electric) CPAI</a:t>
                      </a:r>
                    </a:p>
                  </a:txBody>
                  <a:tcPr marL="91435" marR="91435"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872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35" marR="91435" marT="45702" marB="4570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60 - 185 CFM</a:t>
                      </a: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42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35" marR="91435" marT="45702" marB="4570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Provide industrial air service for response activities.</a:t>
                      </a:r>
                    </a:p>
                  </a:txBody>
                  <a:tcPr marL="91435" marR="91435"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742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35" marR="91435" marT="45702" marB="45702"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Air hose</a:t>
                      </a:r>
                    </a:p>
                  </a:txBody>
                  <a:tcPr marL="91435" marR="91435" marT="45702" marB="4570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pic>
        <p:nvPicPr>
          <p:cNvPr id="171038" name="Picture 51" descr="diesel america west air compresso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2454275"/>
            <a:ext cx="2376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39" name="Picture 72" descr="air compresso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2436813"/>
            <a:ext cx="23749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7" name="Text Box 80"/>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110</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61130848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5359" name="Group 95"/>
          <p:cNvGraphicFramePr>
            <a:graphicFrameLocks noGrp="1"/>
          </p:cNvGraphicFramePr>
          <p:nvPr>
            <p:ph sz="half" idx="1"/>
          </p:nvPr>
        </p:nvGraphicFramePr>
        <p:xfrm>
          <a:off x="573088" y="1860550"/>
          <a:ext cx="6769100" cy="7094538"/>
        </p:xfrm>
        <a:graphic>
          <a:graphicData uri="http://schemas.openxmlformats.org/drawingml/2006/table">
            <a:tbl>
              <a:tblPr/>
              <a:tblGrid>
                <a:gridCol w="1656608">
                  <a:extLst>
                    <a:ext uri="{9D8B030D-6E8A-4147-A177-3AD203B41FA5}">
                      <a16:colId xmlns:a16="http://schemas.microsoft.com/office/drawing/2014/main" val="20000"/>
                    </a:ext>
                  </a:extLst>
                </a:gridCol>
                <a:gridCol w="1657626">
                  <a:extLst>
                    <a:ext uri="{9D8B030D-6E8A-4147-A177-3AD203B41FA5}">
                      <a16:colId xmlns:a16="http://schemas.microsoft.com/office/drawing/2014/main" val="20001"/>
                    </a:ext>
                  </a:extLst>
                </a:gridCol>
                <a:gridCol w="1727164">
                  <a:extLst>
                    <a:ext uri="{9D8B030D-6E8A-4147-A177-3AD203B41FA5}">
                      <a16:colId xmlns:a16="http://schemas.microsoft.com/office/drawing/2014/main" val="20002"/>
                    </a:ext>
                  </a:extLst>
                </a:gridCol>
                <a:gridCol w="1727702">
                  <a:extLst>
                    <a:ext uri="{9D8B030D-6E8A-4147-A177-3AD203B41FA5}">
                      <a16:colId xmlns:a16="http://schemas.microsoft.com/office/drawing/2014/main" val="20003"/>
                    </a:ext>
                  </a:extLst>
                </a:gridCol>
              </a:tblGrid>
              <a:tr h="645448">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06’, 10’, 20’ </a:t>
                      </a:r>
                      <a:r>
                        <a:rPr kumimoji="0" lang="en-US" sz="2400" b="1" i="0" u="none" strike="noStrike" cap="none" normalizeH="0" baseline="0" dirty="0" smtClean="0">
                          <a:ln>
                            <a:noFill/>
                          </a:ln>
                          <a:solidFill>
                            <a:srgbClr val="000066"/>
                          </a:solidFill>
                          <a:effectLst/>
                          <a:latin typeface="Century Gothic" pitchFamily="34" charset="0"/>
                        </a:rPr>
                        <a:t>and </a:t>
                      </a:r>
                      <a:r>
                        <a:rPr kumimoji="0" lang="en-US" sz="3200" b="1" i="0" u="none" strike="noStrike" cap="none" normalizeH="0" baseline="0" dirty="0" smtClean="0">
                          <a:ln>
                            <a:noFill/>
                          </a:ln>
                          <a:solidFill>
                            <a:srgbClr val="000066"/>
                          </a:solidFill>
                          <a:effectLst/>
                          <a:latin typeface="Century Gothic" pitchFamily="34" charset="0"/>
                        </a:rPr>
                        <a:t>40’ Connex</a:t>
                      </a:r>
                    </a:p>
                  </a:txBody>
                  <a:tcPr marL="91456" marR="91456" marT="45733" marB="4573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81330">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0570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6" marR="91456" marT="45733" marB="45733"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131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56" marR="91456" marT="45733" marB="4573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447 Total </a:t>
                      </a:r>
                    </a:p>
                  </a:txBody>
                  <a:tcPr marL="91456" marR="91456"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220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L="91456" marR="91456" marT="45733" marB="4573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Century Gothic" pitchFamily="34" charset="0"/>
                        </a:rPr>
                        <a:t>Various</a:t>
                      </a:r>
                    </a:p>
                  </a:txBody>
                  <a:tcPr marL="91456" marR="91456"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202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56" marR="91456" marT="45733" marB="4573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26 each, 06’ ACS</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202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6" marR="91456" marT="45733" marB="4573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10’ ACS</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each, 10’ HAK</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023759314"/>
                  </a:ext>
                </a:extLst>
              </a:tr>
              <a:tr h="32800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6" marR="91456" marT="45733" marB="4573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192 each, 20’ ACS</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72 each, 20’ CPAI</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19 each, 20’ ENI</a:t>
                      </a:r>
                    </a:p>
                  </a:txBody>
                  <a:tcPr marL="91456" marR="91456" marT="45733" marB="4573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2800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6" marR="91456" marT="45733" marB="4573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86 each, 20’ HAK</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 each, 20’ Savant</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209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6" marR="91456" marT="45733" marB="4573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 each, 40’ ACS</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12 each, 40’ CPAI</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209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6" marR="91456" marT="45733" marB="4573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10 each, 40’ ENI</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16 each, 40’ HAK</a:t>
                      </a:r>
                    </a:p>
                  </a:txBody>
                  <a:tcPr marL="91456" marR="91456" marT="45733" marB="45733"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6" marR="91456" marT="45733" marB="4573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7133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56" marR="91456" marT="45733" marB="4573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26 each, 06’ </a:t>
                      </a:r>
                      <a:r>
                        <a:rPr kumimoji="0" lang="en-US" sz="1200" b="0" i="0" u="none" strike="noStrike" cap="none" normalizeH="0" baseline="0" dirty="0" err="1" smtClean="0">
                          <a:ln>
                            <a:noFill/>
                          </a:ln>
                          <a:solidFill>
                            <a:srgbClr val="000000"/>
                          </a:solidFill>
                          <a:effectLst/>
                          <a:latin typeface="Century Gothic" pitchFamily="34" charset="0"/>
                        </a:rPr>
                        <a:t>connex</a:t>
                      </a:r>
                      <a:r>
                        <a:rPr kumimoji="0" lang="en-US" sz="1200" b="0" i="0" u="none" strike="noStrike" cap="none" normalizeH="0" baseline="0" dirty="0" smtClean="0">
                          <a:ln>
                            <a:noFill/>
                          </a:ln>
                          <a:solidFill>
                            <a:srgbClr val="000000"/>
                          </a:solidFill>
                          <a:effectLst/>
                          <a:latin typeface="Century Gothic" pitchFamily="34" charset="0"/>
                        </a:rPr>
                        <a:t>            5 each, 10’ connex</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 373 each, 20’ </a:t>
                      </a:r>
                      <a:r>
                        <a:rPr kumimoji="0" lang="en-US" sz="1200" b="0" i="0" u="none" strike="noStrike" cap="none" normalizeH="0" baseline="0" dirty="0" err="1" smtClean="0">
                          <a:ln>
                            <a:noFill/>
                          </a:ln>
                          <a:solidFill>
                            <a:srgbClr val="000000"/>
                          </a:solidFill>
                          <a:effectLst/>
                          <a:latin typeface="Century Gothic" pitchFamily="34" charset="0"/>
                        </a:rPr>
                        <a:t>connex</a:t>
                      </a:r>
                      <a:r>
                        <a:rPr kumimoji="0" lang="en-US" sz="1200" b="0" i="0" u="none" strike="noStrike" cap="none" normalizeH="0" baseline="0" dirty="0" smtClean="0">
                          <a:ln>
                            <a:noFill/>
                          </a:ln>
                          <a:solidFill>
                            <a:srgbClr val="000000"/>
                          </a:solidFill>
                          <a:effectLst/>
                          <a:latin typeface="Century Gothic" pitchFamily="34" charset="0"/>
                        </a:rPr>
                        <a:t>         43 each, 40’ connex</a:t>
                      </a:r>
                    </a:p>
                  </a:txBody>
                  <a:tcPr marL="91456" marR="91456" marT="45733" marB="4573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50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56" marR="91456" marT="45733" marB="45733"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Material or boom storage.</a:t>
                      </a:r>
                    </a:p>
                  </a:txBody>
                  <a:tcPr marL="91456" marR="91456" marT="45733" marB="4573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pic>
        <p:nvPicPr>
          <p:cNvPr id="172072" name="Picture 49" descr="Connex 20' (b)"/>
          <p:cNvPicPr>
            <a:picLocks noChangeAspect="1" noChangeArrowheads="1"/>
          </p:cNvPicPr>
          <p:nvPr/>
        </p:nvPicPr>
        <p:blipFill>
          <a:blip r:embed="rId2">
            <a:extLst>
              <a:ext uri="{28A0092B-C50C-407E-A947-70E740481C1C}">
                <a14:useLocalDpi xmlns:a14="http://schemas.microsoft.com/office/drawing/2010/main" val="0"/>
              </a:ext>
            </a:extLst>
          </a:blip>
          <a:srcRect b="17374"/>
          <a:stretch>
            <a:fillRect/>
          </a:stretch>
        </p:blipFill>
        <p:spPr bwMode="auto">
          <a:xfrm>
            <a:off x="1903413" y="2341563"/>
            <a:ext cx="41084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2" name="Text Box 9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111</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73182" name="Group 94"/>
          <p:cNvGraphicFramePr>
            <a:graphicFrameLocks noGrp="1"/>
          </p:cNvGraphicFramePr>
          <p:nvPr>
            <p:ph sz="half" idx="1"/>
          </p:nvPr>
        </p:nvGraphicFramePr>
        <p:xfrm>
          <a:off x="573088" y="1573213"/>
          <a:ext cx="6759575" cy="6554787"/>
        </p:xfrm>
        <a:graphic>
          <a:graphicData uri="http://schemas.openxmlformats.org/drawingml/2006/table">
            <a:tbl>
              <a:tblPr/>
              <a:tblGrid>
                <a:gridCol w="1614487">
                  <a:extLst>
                    <a:ext uri="{9D8B030D-6E8A-4147-A177-3AD203B41FA5}">
                      <a16:colId xmlns:a16="http://schemas.microsoft.com/office/drawing/2014/main" val="20000"/>
                    </a:ext>
                  </a:extLst>
                </a:gridCol>
                <a:gridCol w="1338585">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638152">
                  <a:extLst>
                    <a:ext uri="{9D8B030D-6E8A-4147-A177-3AD203B41FA5}">
                      <a16:colId xmlns:a16="http://schemas.microsoft.com/office/drawing/2014/main" val="20004"/>
                    </a:ext>
                  </a:extLst>
                </a:gridCol>
              </a:tblGrid>
              <a:tr h="601009">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Portable Fuel Tanks</a:t>
                      </a:r>
                    </a:p>
                  </a:txBody>
                  <a:tcPr marT="45697" marB="4569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3787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697" marB="4569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46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697" marB="4569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16 Total </a:t>
                      </a:r>
                    </a:p>
                  </a:txBody>
                  <a:tcPr marT="45697" marB="4569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46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697" marB="4569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Greer Tank, Western International, and West-Mark</a:t>
                      </a:r>
                    </a:p>
                  </a:txBody>
                  <a:tcPr marT="45697" marB="4569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46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697" marB="4569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9 each, ACS</a:t>
                      </a:r>
                    </a:p>
                  </a:txBody>
                  <a:tcPr marT="45697" marB="4569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 each, CPAI</a:t>
                      </a:r>
                    </a:p>
                  </a:txBody>
                  <a:tcPr marT="45697" marB="4569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697" marB="45697"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697" marB="4569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0857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697" marB="4569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2 each, HAK</a:t>
                      </a:r>
                    </a:p>
                  </a:txBody>
                  <a:tcPr marT="45697" marB="4569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kern="1200" cap="none" normalizeH="0" baseline="0" dirty="0" smtClean="0">
                        <a:ln>
                          <a:noFill/>
                        </a:ln>
                        <a:solidFill>
                          <a:schemeClr val="tx1"/>
                        </a:solidFill>
                        <a:effectLst/>
                        <a:latin typeface="Century Gothic" pitchFamily="34" charset="0"/>
                        <a:ea typeface="+mn-ea"/>
                        <a:cs typeface="+mn-cs"/>
                      </a:endParaRPr>
                    </a:p>
                  </a:txBody>
                  <a:tcPr marT="45697" marB="45697" horzOverflow="overflow">
                    <a:lnL>
                      <a:noFill/>
                    </a:lnL>
                    <a:lnR>
                      <a:noFill/>
                    </a:lnR>
                    <a:lnT>
                      <a:noFill/>
                    </a:lnT>
                    <a:lnB>
                      <a:noFill/>
                    </a:lnB>
                    <a:lnTlToBr>
                      <a:noFill/>
                    </a:lnTlToBr>
                    <a:lnBlToTr>
                      <a:noFill/>
                    </a:lnBlToTr>
                    <a:noFill/>
                  </a:tcPr>
                </a:tc>
                <a:tc>
                  <a:txBody>
                    <a:bodyPr/>
                    <a:lstStyle/>
                    <a:p>
                      <a:endParaRPr lang="en-US" sz="900" dirty="0"/>
                    </a:p>
                  </a:txBody>
                  <a:tcPr marT="45697" marB="45697"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697" marB="4569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86865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697" marB="4569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each, 100 gallons</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1 each, 300 gallons</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13 each, 500 gallons</a:t>
                      </a:r>
                    </a:p>
                  </a:txBody>
                  <a:tcPr marT="0" marB="4569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846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697" marB="45697"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Fueling support for either gasoline or diesel engines.</a:t>
                      </a:r>
                    </a:p>
                  </a:txBody>
                  <a:tcPr marT="45697" marB="4569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22901" name="Text Box 6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112</a:t>
            </a:r>
          </a:p>
        </p:txBody>
      </p:sp>
      <p:pic>
        <p:nvPicPr>
          <p:cNvPr id="173081" name="Picture 93" descr="Fuel Tank Por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797175"/>
            <a:ext cx="23383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82" name="Picture 28" descr="C:\Users\lburns\Desktop\tc-5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2870200"/>
            <a:ext cx="21336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42819919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6"/>
          <p:cNvSpPr txBox="1">
            <a:spLocks noChangeArrowheads="1"/>
          </p:cNvSpPr>
          <p:nvPr/>
        </p:nvSpPr>
        <p:spPr bwMode="auto">
          <a:xfrm>
            <a:off x="784225" y="2551113"/>
            <a:ext cx="6529388" cy="1404937"/>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r>
              <a:rPr lang="en-US" sz="4500" b="1" dirty="0">
                <a:solidFill>
                  <a:srgbClr val="000066"/>
                </a:solidFill>
                <a:latin typeface="+mj-lt"/>
              </a:rPr>
              <a:t>Communications</a:t>
            </a:r>
          </a:p>
          <a:p>
            <a:pPr algn="ctr" defTabSz="1019175">
              <a:spcBef>
                <a:spcPct val="50000"/>
              </a:spcBef>
              <a:defRPr/>
            </a:pPr>
            <a:endParaRPr lang="en-US" sz="2700" dirty="0"/>
          </a:p>
        </p:txBody>
      </p:sp>
      <p:sp>
        <p:nvSpPr>
          <p:cNvPr id="123907" name="Text Box 9"/>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H</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364833405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4316" name="Group 76"/>
          <p:cNvGraphicFramePr>
            <a:graphicFrameLocks noGrp="1"/>
          </p:cNvGraphicFramePr>
          <p:nvPr>
            <p:ph sz="half" idx="1"/>
          </p:nvPr>
        </p:nvGraphicFramePr>
        <p:xfrm>
          <a:off x="573088" y="1795463"/>
          <a:ext cx="6759575" cy="4767262"/>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08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Portable Communications Towers</a:t>
                      </a:r>
                    </a:p>
                  </a:txBody>
                  <a:tcPr marT="45701" marB="4570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8103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txBody>
                  <a:tcPr marT="45701" marB="45701"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9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01" marB="4570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01" marB="4570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86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01" marB="4570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7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01" marB="4570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Aluma Tower Company</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01" marB="4570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smtClean="0">
                          <a:ln>
                            <a:noFill/>
                          </a:ln>
                          <a:solidFill>
                            <a:schemeClr val="tx1"/>
                          </a:solidFill>
                          <a:effectLst/>
                          <a:latin typeface="Century Gothic" pitchFamily="34" charset="0"/>
                        </a:rPr>
                        <a:t>ACS</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72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01" marB="4570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75’ Tower</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2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1" marB="45701"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Daily and oil spill response communications.</a:t>
                      </a:r>
                    </a:p>
                  </a:txBody>
                  <a:tcPr marT="45701" marB="45701"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75122" name="Picture 43" descr="portable comm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38" y="2508250"/>
            <a:ext cx="3024187"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7" name="Text Box 77"/>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113</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16852" name="Group 84"/>
          <p:cNvGraphicFramePr>
            <a:graphicFrameLocks noGrp="1"/>
          </p:cNvGraphicFramePr>
          <p:nvPr>
            <p:ph sz="half" idx="1"/>
          </p:nvPr>
        </p:nvGraphicFramePr>
        <p:xfrm>
          <a:off x="573088" y="1795463"/>
          <a:ext cx="6759575" cy="5419725"/>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106679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Portable Communications Shelters</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254">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01">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Century Gothic" pitchFamily="34" charset="0"/>
                        </a:rPr>
                        <a:t>2 Total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90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Century Gothic" pitchFamily="34" charset="0"/>
                        </a:rPr>
                        <a:t>Vertex Plastics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smtClean="0">
                          <a:ln>
                            <a:noFill/>
                          </a:ln>
                          <a:solidFill>
                            <a:schemeClr val="tx1"/>
                          </a:solidFill>
                          <a:effectLst/>
                          <a:latin typeface="Century Gothic" pitchFamily="34" charset="0"/>
                        </a:rPr>
                        <a:t>ACS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64007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Transportation of communications shelter to be used for expansion of oil spill radio channel coverage.</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3652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7" marB="4571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4.0 kw diesel generator and 18’ trailer</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76146" name="Picture 48" descr="Comm Shel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100" y="2941638"/>
            <a:ext cx="276383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49" descr="Comm Shel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2938463"/>
            <a:ext cx="27606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2" name="Text Box 57"/>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114</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2291" name="Group 99"/>
          <p:cNvGraphicFramePr>
            <a:graphicFrameLocks noGrp="1"/>
          </p:cNvGraphicFramePr>
          <p:nvPr>
            <p:ph sz="half" idx="1"/>
          </p:nvPr>
        </p:nvGraphicFramePr>
        <p:xfrm>
          <a:off x="573088" y="1795463"/>
          <a:ext cx="6759575" cy="6940550"/>
        </p:xfrm>
        <a:graphic>
          <a:graphicData uri="http://schemas.openxmlformats.org/drawingml/2006/table">
            <a:tbl>
              <a:tblPr/>
              <a:tblGrid>
                <a:gridCol w="1614487">
                  <a:extLst>
                    <a:ext uri="{9D8B030D-6E8A-4147-A177-3AD203B41FA5}">
                      <a16:colId xmlns:a16="http://schemas.microsoft.com/office/drawing/2014/main" val="20000"/>
                    </a:ext>
                  </a:extLst>
                </a:gridCol>
                <a:gridCol w="1411288">
                  <a:extLst>
                    <a:ext uri="{9D8B030D-6E8A-4147-A177-3AD203B41FA5}">
                      <a16:colId xmlns:a16="http://schemas.microsoft.com/office/drawing/2014/main" val="20001"/>
                    </a:ext>
                  </a:extLst>
                </a:gridCol>
                <a:gridCol w="215900">
                  <a:extLst>
                    <a:ext uri="{9D8B030D-6E8A-4147-A177-3AD203B41FA5}">
                      <a16:colId xmlns:a16="http://schemas.microsoft.com/office/drawing/2014/main" val="20002"/>
                    </a:ext>
                  </a:extLst>
                </a:gridCol>
                <a:gridCol w="2015653">
                  <a:extLst>
                    <a:ext uri="{9D8B030D-6E8A-4147-A177-3AD203B41FA5}">
                      <a16:colId xmlns:a16="http://schemas.microsoft.com/office/drawing/2014/main" val="20003"/>
                    </a:ext>
                  </a:extLst>
                </a:gridCol>
                <a:gridCol w="1502247">
                  <a:extLst>
                    <a:ext uri="{9D8B030D-6E8A-4147-A177-3AD203B41FA5}">
                      <a16:colId xmlns:a16="http://schemas.microsoft.com/office/drawing/2014/main" val="20004"/>
                    </a:ext>
                  </a:extLst>
                </a:gridCol>
              </a:tblGrid>
              <a:tr h="579142">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Handheld Radios </a:t>
                      </a:r>
                    </a:p>
                  </a:txBody>
                  <a:tcPr marT="45714" marB="4571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47011">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txBody>
                  <a:tcPr marT="45714" marB="45714"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22">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296 Total</a:t>
                      </a:r>
                      <a:endParaRPr kumimoji="0" lang="en-US" sz="1200" b="0" i="0" u="none" strike="noStrike" cap="none" normalizeH="0" baseline="0" dirty="0" smtClean="0">
                        <a:ln>
                          <a:noFill/>
                        </a:ln>
                        <a:solidFill>
                          <a:srgbClr val="000000"/>
                        </a:solidFill>
                        <a:effectLst/>
                        <a:latin typeface="Century Gothic" pitchFamily="34" charset="0"/>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ICOM and Motorola</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34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251 each, ACS</a:t>
                      </a:r>
                    </a:p>
                  </a:txBody>
                  <a:tcPr marT="45714" marB="4571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                   42 each, CPAI</a:t>
                      </a: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4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ENI</a:t>
                      </a:r>
                    </a:p>
                  </a:txBody>
                  <a:tcPr marT="45714" marB="4571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                   2 each, HAK</a:t>
                      </a: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15107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24 each, UHF - ACS                   23 each , UHF - CPAI</a:t>
                      </a:r>
                      <a:br>
                        <a:rPr kumimoji="0" lang="en-US" sz="1200" b="0" i="0" u="none" strike="noStrike" cap="none" normalizeH="0" baseline="0" dirty="0" smtClean="0">
                          <a:ln>
                            <a:noFill/>
                          </a:ln>
                          <a:solidFill>
                            <a:schemeClr val="tx1"/>
                          </a:solidFill>
                          <a:effectLst/>
                          <a:latin typeface="Century Gothic" pitchFamily="34" charset="0"/>
                        </a:rPr>
                      </a:br>
                      <a:r>
                        <a:rPr kumimoji="0" lang="en-US" sz="1200" b="0" i="0" u="none" strike="noStrike" cap="none" normalizeH="0" baseline="0" dirty="0" smtClean="0">
                          <a:ln>
                            <a:noFill/>
                          </a:ln>
                          <a:solidFill>
                            <a:schemeClr val="tx1"/>
                          </a:solidFill>
                          <a:effectLst/>
                          <a:latin typeface="Century Gothic" pitchFamily="34" charset="0"/>
                        </a:rPr>
                        <a:t>12 each, Harmony - ACS</a:t>
                      </a:r>
                      <a:br>
                        <a:rPr kumimoji="0" lang="en-US" sz="1200" b="0" i="0" u="none" strike="noStrike" cap="none" normalizeH="0" baseline="0" dirty="0" smtClean="0">
                          <a:ln>
                            <a:noFill/>
                          </a:ln>
                          <a:solidFill>
                            <a:schemeClr val="tx1"/>
                          </a:solidFill>
                          <a:effectLst/>
                          <a:latin typeface="Century Gothic" pitchFamily="34" charset="0"/>
                        </a:rPr>
                      </a:br>
                      <a:r>
                        <a:rPr kumimoji="0" lang="en-US" sz="1200" b="0" i="0" u="none" strike="noStrike" cap="none" normalizeH="0" baseline="0" dirty="0" smtClean="0">
                          <a:ln>
                            <a:noFill/>
                          </a:ln>
                          <a:solidFill>
                            <a:schemeClr val="tx1"/>
                          </a:solidFill>
                          <a:effectLst/>
                          <a:latin typeface="Century Gothic" pitchFamily="34" charset="0"/>
                        </a:rPr>
                        <a:t>211 each, VHF - ACS                 19 each, VFH - CPAI   </a:t>
                      </a:r>
                      <a:br>
                        <a:rPr kumimoji="0" lang="en-US" sz="1200" b="0" i="0" u="none" strike="noStrike" cap="none" normalizeH="0" baseline="0" dirty="0" smtClean="0">
                          <a:ln>
                            <a:noFill/>
                          </a:ln>
                          <a:solidFill>
                            <a:schemeClr val="tx1"/>
                          </a:solidFill>
                          <a:effectLst/>
                          <a:latin typeface="Century Gothic" pitchFamily="34" charset="0"/>
                        </a:rPr>
                      </a:br>
                      <a:r>
                        <a:rPr kumimoji="0" lang="en-US" sz="1200" b="0" i="0" u="none" strike="noStrike" cap="none" normalizeH="0" baseline="0" dirty="0" smtClean="0">
                          <a:ln>
                            <a:noFill/>
                          </a:ln>
                          <a:solidFill>
                            <a:schemeClr val="tx1"/>
                          </a:solidFill>
                          <a:effectLst/>
                          <a:latin typeface="Century Gothic" pitchFamily="34" charset="0"/>
                        </a:rPr>
                        <a:t>4 each, VHF marine - ACS        1 each VHF marine - ENI</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VHF marine - HAK</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32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Daily and oil spill response communications.</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5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4" marB="45714"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Charger, repeater, gap filler and translator</a:t>
                      </a:r>
                    </a:p>
                  </a:txBody>
                  <a:tcPr marT="45714" marB="4571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77178" name="Picture 43" descr="Handh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2508250"/>
            <a:ext cx="36480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003" name="Text Box 100"/>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115</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3305" name="Group 89"/>
          <p:cNvGraphicFramePr>
            <a:graphicFrameLocks noGrp="1"/>
          </p:cNvGraphicFramePr>
          <p:nvPr>
            <p:ph sz="half" idx="1"/>
          </p:nvPr>
        </p:nvGraphicFramePr>
        <p:xfrm>
          <a:off x="573088" y="1795463"/>
          <a:ext cx="6759575" cy="6280150"/>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213">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Iridium Phones </a:t>
                      </a:r>
                    </a:p>
                  </a:txBody>
                  <a:tcPr marT="45727" marB="4572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2045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27" marB="4572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72">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27" marB="45727"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103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22 </a:t>
                      </a:r>
                      <a:r>
                        <a:rPr kumimoji="0" lang="en-US" sz="1200" b="0" i="0" u="none" strike="noStrike" cap="none" normalizeH="0" baseline="0" dirty="0" smtClean="0">
                          <a:ln>
                            <a:noFill/>
                          </a:ln>
                          <a:solidFill>
                            <a:srgbClr val="000000"/>
                          </a:solidFill>
                          <a:effectLst/>
                          <a:latin typeface="Century Gothic" pitchFamily="34" charset="0"/>
                        </a:rPr>
                        <a:t>Total</a:t>
                      </a:r>
                      <a:endParaRPr kumimoji="0" lang="en-US" sz="1200" b="1" i="0" u="none" strike="noStrike" cap="none" normalizeH="0" baseline="0" dirty="0" smtClean="0">
                        <a:ln>
                          <a:noFill/>
                        </a:ln>
                        <a:solidFill>
                          <a:srgbClr val="FF0066"/>
                        </a:solidFill>
                        <a:effectLst/>
                        <a:latin typeface="Century Gothic" pitchFamily="34" charset="0"/>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97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Beam Communications, Iridium, and Motorola</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3046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27" marB="4572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27" marB="4572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4015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each, marine</a:t>
                      </a:r>
                      <a:br>
                        <a:rPr kumimoji="0" lang="en-US" sz="1200" b="0" i="0" u="none" strike="noStrike" cap="none" normalizeH="0" baseline="0" dirty="0" smtClean="0">
                          <a:ln>
                            <a:noFill/>
                          </a:ln>
                          <a:solidFill>
                            <a:schemeClr val="tx1"/>
                          </a:solidFill>
                          <a:effectLst/>
                          <a:latin typeface="Century Gothic" pitchFamily="34" charset="0"/>
                        </a:rPr>
                      </a:br>
                      <a:r>
                        <a:rPr kumimoji="0" lang="en-US" sz="1200" b="0" i="0" u="none" strike="noStrike" cap="none" normalizeH="0" baseline="0" dirty="0" smtClean="0">
                          <a:ln>
                            <a:noFill/>
                          </a:ln>
                          <a:solidFill>
                            <a:schemeClr val="tx1"/>
                          </a:solidFill>
                          <a:effectLst/>
                          <a:latin typeface="Century Gothic" pitchFamily="34" charset="0"/>
                        </a:rPr>
                        <a:t>19 each, handheld</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15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Satellite telephone communications/internet and e-mail capabilities.</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660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7" marB="4572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Chargers, external antenna, SIMMS card</a:t>
                      </a:r>
                    </a:p>
                  </a:txBody>
                  <a:tcPr marT="45727" marB="4572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78197" name="Picture 45" descr="Iri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2508250"/>
            <a:ext cx="35718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2" name="Text Box 5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116</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1258" name="Group 90"/>
          <p:cNvGraphicFramePr>
            <a:graphicFrameLocks noGrp="1"/>
          </p:cNvGraphicFramePr>
          <p:nvPr>
            <p:ph sz="half" idx="1"/>
          </p:nvPr>
        </p:nvGraphicFramePr>
        <p:xfrm>
          <a:off x="862013" y="1006475"/>
          <a:ext cx="6337300" cy="6813550"/>
        </p:xfrm>
        <a:graphic>
          <a:graphicData uri="http://schemas.openxmlformats.org/drawingml/2006/table">
            <a:tbl>
              <a:tblPr/>
              <a:tblGrid>
                <a:gridCol w="1695099">
                  <a:extLst>
                    <a:ext uri="{9D8B030D-6E8A-4147-A177-3AD203B41FA5}">
                      <a16:colId xmlns:a16="http://schemas.microsoft.com/office/drawing/2014/main" val="20000"/>
                    </a:ext>
                  </a:extLst>
                </a:gridCol>
                <a:gridCol w="2210388">
                  <a:extLst>
                    <a:ext uri="{9D8B030D-6E8A-4147-A177-3AD203B41FA5}">
                      <a16:colId xmlns:a16="http://schemas.microsoft.com/office/drawing/2014/main" val="20001"/>
                    </a:ext>
                  </a:extLst>
                </a:gridCol>
                <a:gridCol w="873621">
                  <a:extLst>
                    <a:ext uri="{9D8B030D-6E8A-4147-A177-3AD203B41FA5}">
                      <a16:colId xmlns:a16="http://schemas.microsoft.com/office/drawing/2014/main" val="20002"/>
                    </a:ext>
                  </a:extLst>
                </a:gridCol>
                <a:gridCol w="1558192">
                  <a:extLst>
                    <a:ext uri="{9D8B030D-6E8A-4147-A177-3AD203B41FA5}">
                      <a16:colId xmlns:a16="http://schemas.microsoft.com/office/drawing/2014/main" val="20003"/>
                    </a:ext>
                  </a:extLst>
                </a:gridCol>
              </a:tblGrid>
              <a:tr h="587170">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Mobile Radios </a:t>
                      </a:r>
                    </a:p>
                  </a:txBody>
                  <a:tcPr marL="91462" marR="91462" marT="45666" marB="4566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60986">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62" marR="91462" marT="45666" marB="4566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92630">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62" marR="91462" marT="45666" marB="4566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L="91462" marR="91462" marT="45666" marB="4566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45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62" marR="91462" marT="45666" marB="4566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201 Total</a:t>
                      </a:r>
                      <a:endParaRPr kumimoji="0" lang="en-US" sz="1200" b="1" i="0" u="none" strike="noStrike" cap="none" normalizeH="0" baseline="0" dirty="0" smtClean="0">
                        <a:ln>
                          <a:noFill/>
                        </a:ln>
                        <a:solidFill>
                          <a:srgbClr val="FF0066"/>
                        </a:solidFill>
                        <a:effectLst/>
                        <a:latin typeface="Century Gothic" pitchFamily="34" charset="0"/>
                      </a:endParaRPr>
                    </a:p>
                  </a:txBody>
                  <a:tcPr marL="91462" marR="91462" marT="45666" marB="4566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635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L="91462" marR="91462" marT="45666" marB="4566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General Electric, ICOM, and Motorola</a:t>
                      </a:r>
                    </a:p>
                  </a:txBody>
                  <a:tcPr marL="91462" marR="91462" marT="45666" marB="4566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L="91462" marR="91462" marT="45666" marB="4566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163 each, ACS</a:t>
                      </a:r>
                    </a:p>
                  </a:txBody>
                  <a:tcPr marL="91462" marR="91462" marT="45666" marB="4566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12 each, CPAI</a:t>
                      </a:r>
                    </a:p>
                  </a:txBody>
                  <a:tcPr marL="91462" marR="91462" marT="45666" marB="45666"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62" marR="91462" marT="45666" marB="4566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 each, ENI</a:t>
                      </a:r>
                    </a:p>
                  </a:txBody>
                  <a:tcPr marL="91462" marR="91462" marT="45666" marB="4566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25 each, HAK</a:t>
                      </a:r>
                    </a:p>
                  </a:txBody>
                  <a:tcPr marL="91462" marR="91462" marT="45666" marB="45666"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a:tc>
                <a:extLst>
                  <a:ext uri="{0D108BD9-81ED-4DB2-BD59-A6C34878D82A}">
                    <a16:rowId xmlns:a16="http://schemas.microsoft.com/office/drawing/2014/main" val="10006"/>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62" marR="91462" marT="45666" marB="4566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3 each, UHF - ACS</a:t>
                      </a:r>
                    </a:p>
                  </a:txBody>
                  <a:tcPr marL="91462" marR="91462" marT="45666" marB="4566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cap="none" normalizeH="0" baseline="0" dirty="0" smtClean="0">
                        <a:ln>
                          <a:noFill/>
                        </a:ln>
                        <a:solidFill>
                          <a:schemeClr val="tx1"/>
                        </a:solidFill>
                        <a:effectLst/>
                        <a:latin typeface="Century Gothic" pitchFamily="34" charset="0"/>
                      </a:endParaRPr>
                    </a:p>
                  </a:txBody>
                  <a:tcPr marL="91462" marR="91462" marT="45666" marB="45666"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62" marR="91462" marT="45666" marB="4566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131 each, VHF - ACS</a:t>
                      </a:r>
                    </a:p>
                  </a:txBody>
                  <a:tcPr marL="91462" marR="91462" marT="45666" marB="4566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10 each, VHF - CPAI</a:t>
                      </a:r>
                    </a:p>
                  </a:txBody>
                  <a:tcPr marL="91462" marR="91462" marT="45666" marB="45666"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62" marR="91462" marT="45666" marB="4566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15 each, VHF - HAK</a:t>
                      </a:r>
                    </a:p>
                  </a:txBody>
                  <a:tcPr marL="91462" marR="91462" marT="45666" marB="4566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cap="none" normalizeH="0" baseline="0" dirty="0" smtClean="0">
                        <a:ln>
                          <a:noFill/>
                        </a:ln>
                        <a:solidFill>
                          <a:schemeClr val="tx1"/>
                        </a:solidFill>
                        <a:effectLst/>
                        <a:latin typeface="Century Gothic" pitchFamily="34" charset="0"/>
                      </a:endParaRPr>
                    </a:p>
                  </a:txBody>
                  <a:tcPr marL="91462" marR="91462" marT="45666" marB="45666"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62" marR="91462" marT="45666" marB="4566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29 each, VHF marine - ACS</a:t>
                      </a:r>
                    </a:p>
                  </a:txBody>
                  <a:tcPr marL="91462" marR="91462" marT="45666" marB="4566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2 each, VHF marine - CPAI</a:t>
                      </a:r>
                    </a:p>
                  </a:txBody>
                  <a:tcPr marL="91462" marR="91462" marT="45666" marB="45666"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62" marR="91462" marT="45666" marB="4566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 each, VHF marine - ENI</a:t>
                      </a:r>
                    </a:p>
                  </a:txBody>
                  <a:tcPr marL="91462" marR="91462" marT="45666" marB="45666"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10 each, VHF marine - HAK</a:t>
                      </a:r>
                    </a:p>
                  </a:txBody>
                  <a:tcPr marL="91462" marR="91462" marT="45666" marB="45666"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r h="2780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62" marR="91462" marT="45666" marB="4566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Marine, daily and oil spill response communications.</a:t>
                      </a:r>
                    </a:p>
                  </a:txBody>
                  <a:tcPr marL="91462" marR="91462" marT="45666" marB="45666" horzOverflow="overflow">
                    <a:lnL>
                      <a:noFill/>
                    </a:lnL>
                    <a:lnR>
                      <a:noFill/>
                    </a:lnR>
                    <a:lnT>
                      <a:noFill/>
                    </a:lnT>
                    <a:lnB>
                      <a:noFill/>
                    </a:lnB>
                    <a:lnTlToBr>
                      <a:noFill/>
                    </a:lnTlToBr>
                    <a:lnBlToTr>
                      <a:noFill/>
                    </a:lnBlToTr>
                    <a:noFill/>
                  </a:tcPr>
                </a:tc>
                <a:tc hMerge="1">
                  <a:txBody>
                    <a:bodyPr/>
                    <a:lstStyle/>
                    <a:p>
                      <a:endParaRPr lang="en-US"/>
                    </a:p>
                  </a:txBody>
                  <a:tcPr>
                    <a:lnL>
                      <a:noFill/>
                    </a:lnL>
                    <a:lnR>
                      <a:noFill/>
                    </a:lnR>
                    <a:lnT>
                      <a:noFill/>
                    </a:lnT>
                    <a:lnB>
                      <a:noFill/>
                    </a:lnB>
                    <a:lnTlToBr>
                      <a:noFill/>
                    </a:lnTlToBr>
                    <a:lnBlToTr>
                      <a:noFill/>
                    </a:lnBlToTr>
                    <a:noFill/>
                  </a:tcPr>
                </a:tc>
                <a:tc hMerge="1">
                  <a:txBody>
                    <a:bodyPr/>
                    <a:lstStyle/>
                    <a:p>
                      <a:endParaRPr lang="en-US" dirty="0"/>
                    </a:p>
                  </a:txBody>
                  <a:tcPr/>
                </a:tc>
                <a:extLst>
                  <a:ext uri="{0D108BD9-81ED-4DB2-BD59-A6C34878D82A}">
                    <a16:rowId xmlns:a16="http://schemas.microsoft.com/office/drawing/2014/main" val="10014"/>
                  </a:ext>
                </a:extLst>
              </a:tr>
            </a:tbl>
          </a:graphicData>
        </a:graphic>
      </p:graphicFrame>
      <p:pic>
        <p:nvPicPr>
          <p:cNvPr id="179235"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8" y="2365375"/>
            <a:ext cx="31527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117</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7"/>
          <p:cNvSpPr txBox="1">
            <a:spLocks noChangeArrowheads="1"/>
          </p:cNvSpPr>
          <p:nvPr/>
        </p:nvSpPr>
        <p:spPr bwMode="auto">
          <a:xfrm>
            <a:off x="0" y="2346325"/>
            <a:ext cx="2417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eaLnBrk="1" hangingPunct="1">
              <a:spcBef>
                <a:spcPct val="50000"/>
              </a:spcBef>
            </a:pPr>
            <a:endParaRPr lang="en-US" altLang="en-US" sz="2700">
              <a:solidFill>
                <a:srgbClr val="000000"/>
              </a:solidFill>
              <a:latin typeface="Century Gothic" panose="020B0502020202020204" pitchFamily="34" charset="0"/>
            </a:endParaRPr>
          </a:p>
        </p:txBody>
      </p:sp>
      <p:graphicFrame>
        <p:nvGraphicFramePr>
          <p:cNvPr id="347300" name="Group 164"/>
          <p:cNvGraphicFramePr>
            <a:graphicFrameLocks noGrp="1"/>
          </p:cNvGraphicFramePr>
          <p:nvPr>
            <p:ph sz="half" idx="1"/>
          </p:nvPr>
        </p:nvGraphicFramePr>
        <p:xfrm>
          <a:off x="542925" y="1447800"/>
          <a:ext cx="6826250" cy="7266036"/>
        </p:xfrm>
        <a:graphic>
          <a:graphicData uri="http://schemas.openxmlformats.org/drawingml/2006/table">
            <a:tbl>
              <a:tblPr/>
              <a:tblGrid>
                <a:gridCol w="1614512">
                  <a:extLst>
                    <a:ext uri="{9D8B030D-6E8A-4147-A177-3AD203B41FA5}">
                      <a16:colId xmlns:a16="http://schemas.microsoft.com/office/drawing/2014/main" val="20000"/>
                    </a:ext>
                  </a:extLst>
                </a:gridCol>
                <a:gridCol w="1266844">
                  <a:extLst>
                    <a:ext uri="{9D8B030D-6E8A-4147-A177-3AD203B41FA5}">
                      <a16:colId xmlns:a16="http://schemas.microsoft.com/office/drawing/2014/main" val="20001"/>
                    </a:ext>
                  </a:extLst>
                </a:gridCol>
                <a:gridCol w="565054">
                  <a:extLst>
                    <a:ext uri="{9D8B030D-6E8A-4147-A177-3AD203B41FA5}">
                      <a16:colId xmlns:a16="http://schemas.microsoft.com/office/drawing/2014/main" val="20002"/>
                    </a:ext>
                  </a:extLst>
                </a:gridCol>
                <a:gridCol w="1409108">
                  <a:extLst>
                    <a:ext uri="{9D8B030D-6E8A-4147-A177-3AD203B41FA5}">
                      <a16:colId xmlns:a16="http://schemas.microsoft.com/office/drawing/2014/main" val="20003"/>
                    </a:ext>
                  </a:extLst>
                </a:gridCol>
                <a:gridCol w="1970732">
                  <a:extLst>
                    <a:ext uri="{9D8B030D-6E8A-4147-A177-3AD203B41FA5}">
                      <a16:colId xmlns:a16="http://schemas.microsoft.com/office/drawing/2014/main" val="1469969012"/>
                    </a:ext>
                  </a:extLst>
                </a:gridCol>
              </a:tblGrid>
              <a:tr h="95812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Meters</a:t>
                      </a:r>
                    </a:p>
                  </a:txBody>
                  <a:tcPr marL="91441" marR="91441" marT="45706" marB="4570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0513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L="91441" marR="91441" marT="45706" marB="4570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L="91441" marR="91441" marT="45706" marB="45706" horzOverflow="overflow">
                    <a:lnL cap="flat">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74291">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Arial" charset="0"/>
                      </a:endParaRPr>
                    </a:p>
                  </a:txBody>
                  <a:tcPr marL="91441" marR="91441" marT="45706" marB="45706"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41" marR="91441"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29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41" marR="91441" marT="45706" marB="4570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20 Total </a:t>
                      </a:r>
                    </a:p>
                  </a:txBody>
                  <a:tcPr marL="91441" marR="91441"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16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Manufacturers:</a:t>
                      </a:r>
                    </a:p>
                  </a:txBody>
                  <a:tcPr marL="91441" marR="91441" marT="45706" marB="4570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Draeger, Ex Tech, Fit Check, Gas Clip Technologies, and Rae Systems</a:t>
                      </a:r>
                      <a:r>
                        <a:rPr kumimoji="0" lang="en-US" sz="1200" b="1" i="0" u="none" strike="noStrike" cap="none" normalizeH="0" baseline="0" dirty="0" smtClean="0">
                          <a:ln>
                            <a:noFill/>
                          </a:ln>
                          <a:solidFill>
                            <a:srgbClr val="000066"/>
                          </a:solidFill>
                          <a:effectLst/>
                          <a:latin typeface="Century Gothic" pitchFamily="34" charset="0"/>
                        </a:rPr>
                        <a:t>	</a:t>
                      </a:r>
                    </a:p>
                  </a:txBody>
                  <a:tcPr marL="91441" marR="91441"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045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 </a:t>
                      </a:r>
                    </a:p>
                  </a:txBody>
                  <a:tcPr marL="91441" marR="91441" marT="45706" marB="4570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(6) Four Gas, ACS</a:t>
                      </a:r>
                    </a:p>
                  </a:txBody>
                  <a:tcPr marL="91441" marR="91441"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 PIDs, ACS</a:t>
                      </a:r>
                    </a:p>
                  </a:txBody>
                  <a:tcPr marL="91441" marR="91441" marT="45706" marB="45706" horzOverflow="overflow">
                    <a:lnL>
                      <a:noFill/>
                    </a:lnL>
                    <a:lnR cap="flat">
                      <a:noFill/>
                    </a:lnR>
                    <a:lnT>
                      <a:noFill/>
                    </a:lnT>
                    <a:lnB cap="flat">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Tube Pump, ACS</a:t>
                      </a:r>
                    </a:p>
                  </a:txBody>
                  <a:tcPr marL="91441" marR="91441" marT="45706" marB="45706"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904548080"/>
                  </a:ext>
                </a:extLst>
              </a:tr>
              <a:tr h="3045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41" marR="91441" marT="45706" marB="4570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Sound Meter, ACS</a:t>
                      </a:r>
                    </a:p>
                  </a:txBody>
                  <a:tcPr marL="91441" marR="91441"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CMS, ACS</a:t>
                      </a:r>
                    </a:p>
                  </a:txBody>
                  <a:tcPr marL="91441" marR="91441" marT="45706" marB="45706" horzOverflow="overflow">
                    <a:lnL>
                      <a:noFill/>
                    </a:lnL>
                    <a:lnR cap="flat">
                      <a:noFill/>
                    </a:lnR>
                    <a:lnT>
                      <a:noFill/>
                    </a:lnT>
                    <a:lnB cap="flat">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Fit Check Solo, ACS </a:t>
                      </a:r>
                    </a:p>
                  </a:txBody>
                  <a:tcPr marL="91441" marR="91441" marT="45706" marB="45706"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2199327256"/>
                  </a:ext>
                </a:extLst>
              </a:tr>
              <a:tr h="3045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41" marR="91441" marT="45706" marB="4570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Light Meter, ACS</a:t>
                      </a:r>
                    </a:p>
                  </a:txBody>
                  <a:tcPr marL="91441" marR="91441"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txBody>
                  <a:tcPr marL="91441" marR="91441" marT="45706" marB="45706" horzOverflow="overflow">
                    <a:lnL>
                      <a:noFill/>
                    </a:lnL>
                    <a:lnR cap="flat">
                      <a:noFill/>
                    </a:lnR>
                    <a:lnT>
                      <a:noFill/>
                    </a:lnT>
                    <a:lnB cap="flat">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txBody>
                  <a:tcPr marL="91441" marR="91441" marT="45706" marB="45706"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621282122"/>
                  </a:ext>
                </a:extLst>
              </a:tr>
              <a:tr h="3045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41" marR="91441" marT="45706" marB="4570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Six Gas, CPAI</a:t>
                      </a:r>
                    </a:p>
                  </a:txBody>
                  <a:tcPr marL="91441" marR="91441"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PID, CPAI</a:t>
                      </a:r>
                    </a:p>
                  </a:txBody>
                  <a:tcPr marL="91441" marR="91441" marT="45706" marB="45706" horzOverflow="overflow">
                    <a:lnL>
                      <a:noFill/>
                    </a:lnL>
                    <a:lnR cap="flat">
                      <a:noFill/>
                    </a:lnR>
                    <a:lnT>
                      <a:noFill/>
                    </a:lnT>
                    <a:lnB cap="flat">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txBody>
                  <a:tcPr marL="91441" marR="91441" marT="45706" marB="45706"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087053941"/>
                  </a:ext>
                </a:extLst>
              </a:tr>
              <a:tr h="3045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41" marR="91441" marT="45706" marB="4570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Six Gas, HAK</a:t>
                      </a:r>
                    </a:p>
                  </a:txBody>
                  <a:tcPr marL="91441" marR="91441"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txBody>
                  <a:tcPr marL="91441" marR="91441" marT="45706" marB="45706" horzOverflow="overflow">
                    <a:lnL>
                      <a:noFill/>
                    </a:lnL>
                    <a:lnR cap="flat">
                      <a:noFill/>
                    </a:lnR>
                    <a:lnT>
                      <a:noFill/>
                    </a:lnT>
                    <a:lnB cap="flat">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txBody>
                  <a:tcPr marL="91441" marR="91441" marT="45706" marB="45706"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2228961182"/>
                  </a:ext>
                </a:extLst>
              </a:tr>
              <a:tr h="27429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41" marR="91441" marT="45706" marB="45706"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Air and sound sampling, fit testing and monitoring</a:t>
                      </a:r>
                    </a:p>
                  </a:txBody>
                  <a:tcPr marL="91441" marR="91441"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8163" name="Text Box 141"/>
          <p:cNvSpPr txBox="1">
            <a:spLocks noChangeArrowheads="1"/>
          </p:cNvSpPr>
          <p:nvPr/>
        </p:nvSpPr>
        <p:spPr bwMode="auto">
          <a:xfrm>
            <a:off x="430213"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eaLnBrk="1" hangingPunct="1">
              <a:spcBef>
                <a:spcPct val="50000"/>
              </a:spcBef>
            </a:pPr>
            <a:r>
              <a:rPr lang="en-US" altLang="en-US" sz="1200">
                <a:solidFill>
                  <a:srgbClr val="000000"/>
                </a:solidFill>
                <a:latin typeface="Century Gothic" panose="020B0502020202020204" pitchFamily="34" charset="0"/>
              </a:rPr>
              <a:t>1</a:t>
            </a:r>
          </a:p>
        </p:txBody>
      </p:sp>
      <p:pic>
        <p:nvPicPr>
          <p:cNvPr id="48164" name="Picture 22"/>
          <p:cNvPicPr>
            <a:picLocks noChangeAspect="1" noChangeArrowheads="1"/>
          </p:cNvPicPr>
          <p:nvPr/>
        </p:nvPicPr>
        <p:blipFill>
          <a:blip r:embed="rId2">
            <a:extLst>
              <a:ext uri="{28A0092B-C50C-407E-A947-70E740481C1C}">
                <a14:useLocalDpi xmlns:a14="http://schemas.microsoft.com/office/drawing/2010/main" val="0"/>
              </a:ext>
            </a:extLst>
          </a:blip>
          <a:srcRect l="33675" r="32652"/>
          <a:stretch>
            <a:fillRect/>
          </a:stretch>
        </p:blipFill>
        <p:spPr bwMode="auto">
          <a:xfrm>
            <a:off x="4143375" y="2289175"/>
            <a:ext cx="128746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5" name="Picture 22"/>
          <p:cNvPicPr>
            <a:picLocks noChangeAspect="1" noChangeArrowheads="1"/>
          </p:cNvPicPr>
          <p:nvPr/>
        </p:nvPicPr>
        <p:blipFill>
          <a:blip r:embed="rId3">
            <a:extLst>
              <a:ext uri="{28A0092B-C50C-407E-A947-70E740481C1C}">
                <a14:useLocalDpi xmlns:a14="http://schemas.microsoft.com/office/drawing/2010/main" val="0"/>
              </a:ext>
            </a:extLst>
          </a:blip>
          <a:srcRect l="32483" r="35036"/>
          <a:stretch>
            <a:fillRect/>
          </a:stretch>
        </p:blipFill>
        <p:spPr bwMode="auto">
          <a:xfrm>
            <a:off x="5222875" y="2076450"/>
            <a:ext cx="119062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6"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3973513"/>
            <a:ext cx="18859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7"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050" y="3973513"/>
            <a:ext cx="16573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8" name="Picture 22"/>
          <p:cNvPicPr>
            <a:picLocks noChangeAspect="1" noChangeArrowheads="1"/>
          </p:cNvPicPr>
          <p:nvPr/>
        </p:nvPicPr>
        <p:blipFill>
          <a:blip r:embed="rId6">
            <a:extLst>
              <a:ext uri="{28A0092B-C50C-407E-A947-70E740481C1C}">
                <a14:useLocalDpi xmlns:a14="http://schemas.microsoft.com/office/drawing/2010/main" val="0"/>
              </a:ext>
            </a:extLst>
          </a:blip>
          <a:srcRect l="33324" r="33339"/>
          <a:stretch>
            <a:fillRect/>
          </a:stretch>
        </p:blipFill>
        <p:spPr bwMode="auto">
          <a:xfrm>
            <a:off x="6334125" y="3065463"/>
            <a:ext cx="107791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9"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78138" y="2528888"/>
            <a:ext cx="1338262"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70"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54113" y="2432050"/>
            <a:ext cx="1427162"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90250" name="Group 106"/>
          <p:cNvGraphicFramePr>
            <a:graphicFrameLocks noGrp="1"/>
          </p:cNvGraphicFramePr>
          <p:nvPr>
            <p:ph sz="half" idx="1"/>
          </p:nvPr>
        </p:nvGraphicFramePr>
        <p:xfrm>
          <a:off x="573088" y="1428750"/>
          <a:ext cx="6759575" cy="7286625"/>
        </p:xfrm>
        <a:graphic>
          <a:graphicData uri="http://schemas.openxmlformats.org/drawingml/2006/table">
            <a:tbl>
              <a:tblPr/>
              <a:tblGrid>
                <a:gridCol w="1614487">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gridCol w="2151063">
                  <a:extLst>
                    <a:ext uri="{9D8B030D-6E8A-4147-A177-3AD203B41FA5}">
                      <a16:colId xmlns:a16="http://schemas.microsoft.com/office/drawing/2014/main" val="20004"/>
                    </a:ext>
                  </a:extLst>
                </a:gridCol>
              </a:tblGrid>
              <a:tr h="61893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GPS</a:t>
                      </a:r>
                    </a:p>
                  </a:txBody>
                  <a:tcPr marT="45715" marB="4571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8843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txBody>
                  <a:tcPr marT="45715" marB="4571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3003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150 Total</a:t>
                      </a:r>
                      <a:endParaRPr kumimoji="0" lang="en-US" sz="1200" b="1" i="0" u="none" strike="noStrike" cap="none" normalizeH="0" baseline="0" dirty="0" smtClean="0">
                        <a:ln>
                          <a:noFill/>
                        </a:ln>
                        <a:solidFill>
                          <a:srgbClr val="FF0066"/>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087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Furuno</a:t>
                      </a:r>
                      <a:r>
                        <a:rPr kumimoji="0" lang="en-US" sz="1200" b="0" i="0" u="none" strike="noStrike" cap="none" normalizeH="0" baseline="0" dirty="0" smtClean="0">
                          <a:ln>
                            <a:noFill/>
                          </a:ln>
                          <a:solidFill>
                            <a:srgbClr val="000000"/>
                          </a:solidFill>
                          <a:effectLst/>
                          <a:latin typeface="Century Gothic" pitchFamily="34" charset="0"/>
                        </a:rPr>
                        <a:t>, Garmin, </a:t>
                      </a:r>
                      <a:r>
                        <a:rPr kumimoji="0" lang="en-US" sz="1200" b="0" i="0" u="none" strike="noStrike" cap="none" normalizeH="0" baseline="0" dirty="0" err="1" smtClean="0">
                          <a:ln>
                            <a:noFill/>
                          </a:ln>
                          <a:solidFill>
                            <a:srgbClr val="000000"/>
                          </a:solidFill>
                          <a:effectLst/>
                          <a:latin typeface="Century Gothic" pitchFamily="34" charset="0"/>
                        </a:rPr>
                        <a:t>Lowrance</a:t>
                      </a:r>
                      <a:r>
                        <a:rPr kumimoji="0" lang="en-US" sz="1200" b="0" i="0" u="none" strike="noStrike" cap="none" normalizeH="0" baseline="0" dirty="0" smtClean="0">
                          <a:ln>
                            <a:noFill/>
                          </a:ln>
                          <a:solidFill>
                            <a:srgbClr val="000000"/>
                          </a:solidFill>
                          <a:effectLst/>
                          <a:latin typeface="Century Gothic" pitchFamily="34" charset="0"/>
                        </a:rPr>
                        <a:t>, Motorola, North Star, and </a:t>
                      </a:r>
                      <a:r>
                        <a:rPr kumimoji="0" lang="en-US" sz="1200" b="0" i="0" u="none" strike="noStrike" cap="none" normalizeH="0" baseline="0" dirty="0" err="1" smtClean="0">
                          <a:ln>
                            <a:noFill/>
                          </a:ln>
                          <a:solidFill>
                            <a:srgbClr val="000000"/>
                          </a:solidFill>
                          <a:effectLst/>
                          <a:latin typeface="Century Gothic" pitchFamily="34" charset="0"/>
                        </a:rPr>
                        <a:t>Raymarine</a:t>
                      </a:r>
                      <a:endParaRPr kumimoji="0" lang="en-US" sz="1200" b="0" i="0" u="none" strike="noStrike" cap="none" normalizeH="0" baseline="0" dirty="0" smtClean="0">
                        <a:ln>
                          <a:noFill/>
                        </a:ln>
                        <a:solidFill>
                          <a:srgbClr val="000000"/>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60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63 each, ACS</a:t>
                      </a:r>
                    </a:p>
                  </a:txBody>
                  <a:tcPr marT="45715" marB="45715"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60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19 each, CPAI</a:t>
                      </a:r>
                    </a:p>
                  </a:txBody>
                  <a:tcPr marT="45715" marB="45715"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60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333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60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 each, ENI</a:t>
                      </a:r>
                    </a:p>
                  </a:txBody>
                  <a:tcPr marT="45715" marB="45715"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60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63 each, HAK</a:t>
                      </a:r>
                    </a:p>
                  </a:txBody>
                  <a:tcPr marT="45715" marB="45715"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60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095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ts val="0"/>
                        </a:spcBef>
                        <a:spcAft>
                          <a:spcPts val="12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Marine/handheld/plotter/GPS, radar</a:t>
                      </a:r>
                    </a:p>
                    <a:p>
                      <a:pPr marL="0" marR="0" lvl="0" indent="0" algn="l" defTabSz="1019175" rtl="0" eaLnBrk="0" fontAlgn="base" latinLnBrk="0" hangingPunct="0">
                        <a:lnSpc>
                          <a:spcPct val="100000"/>
                        </a:lnSpc>
                        <a:spcBef>
                          <a:spcPts val="0"/>
                        </a:spcBef>
                        <a:spcAft>
                          <a:spcPts val="12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Handheld 77    Marine 73</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931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Navigation and delineation.</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596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5" marB="45715"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AA batteries, mag mount antenna</a:t>
                      </a:r>
                    </a:p>
                  </a:txBody>
                  <a:tcPr marT="45715" marB="4571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80249" name="Picture 50" descr="PlotterG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36813"/>
            <a:ext cx="352901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0" name="Picture 51" descr="HandheldG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2436813"/>
            <a:ext cx="20161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1" name="Text Box 67"/>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118</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9206" name="Group 86"/>
          <p:cNvGraphicFramePr>
            <a:graphicFrameLocks noGrp="1"/>
          </p:cNvGraphicFramePr>
          <p:nvPr>
            <p:ph sz="half" idx="1"/>
          </p:nvPr>
        </p:nvGraphicFramePr>
        <p:xfrm>
          <a:off x="573088" y="1795463"/>
          <a:ext cx="6759575" cy="6142037"/>
        </p:xfrm>
        <a:graphic>
          <a:graphicData uri="http://schemas.openxmlformats.org/drawingml/2006/table">
            <a:tbl>
              <a:tblPr/>
              <a:tblGrid>
                <a:gridCol w="1614487">
                  <a:extLst>
                    <a:ext uri="{9D8B030D-6E8A-4147-A177-3AD203B41FA5}">
                      <a16:colId xmlns:a16="http://schemas.microsoft.com/office/drawing/2014/main" val="20000"/>
                    </a:ext>
                  </a:extLst>
                </a:gridCol>
                <a:gridCol w="906537">
                  <a:extLst>
                    <a:ext uri="{9D8B030D-6E8A-4147-A177-3AD203B41FA5}">
                      <a16:colId xmlns:a16="http://schemas.microsoft.com/office/drawing/2014/main" val="20001"/>
                    </a:ext>
                  </a:extLst>
                </a:gridCol>
                <a:gridCol w="4238551">
                  <a:extLst>
                    <a:ext uri="{9D8B030D-6E8A-4147-A177-3AD203B41FA5}">
                      <a16:colId xmlns:a16="http://schemas.microsoft.com/office/drawing/2014/main" val="20002"/>
                    </a:ext>
                  </a:extLst>
                </a:gridCol>
              </a:tblGrid>
              <a:tr h="579213">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Gap Fillers</a:t>
                      </a:r>
                    </a:p>
                  </a:txBody>
                  <a:tcPr marT="45727" marB="4572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9890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txBody>
                  <a:tcPr marT="45727" marB="4572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6007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Gap Filler</a:t>
                      </a:r>
                    </a:p>
                  </a:txBody>
                  <a:tcPr marT="45727" marB="45727" horzOverflow="overflow">
                    <a:lnL cap="flat">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        Translator</a:t>
                      </a:r>
                    </a:p>
                  </a:txBody>
                  <a:tcPr marT="45727" marB="45727"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8972">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7" marB="45727" horzOverflow="overflow">
                    <a:lnL cap="flat">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7" marB="45727"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8103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6 Total </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953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Codan</a:t>
                      </a:r>
                      <a:r>
                        <a:rPr kumimoji="0" lang="en-US" sz="1200" b="0" i="0" u="none" strike="noStrike" cap="none" normalizeH="0" baseline="0" dirty="0" smtClean="0">
                          <a:ln>
                            <a:noFill/>
                          </a:ln>
                          <a:solidFill>
                            <a:srgbClr val="000000"/>
                          </a:solidFill>
                          <a:effectLst/>
                          <a:latin typeface="Century Gothic" pitchFamily="34" charset="0"/>
                        </a:rPr>
                        <a:t> Radio Communications and Daniels</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73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1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 each, repeaters</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2 each, translators</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7436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Extend radio coverage.</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33660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7" marB="4572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12 volt automotive battery</a:t>
                      </a:r>
                    </a:p>
                  </a:txBody>
                  <a:tcPr marT="45727" marB="4572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1092" name="Text Box 87"/>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119</a:t>
            </a:r>
          </a:p>
        </p:txBody>
      </p:sp>
      <p:pic>
        <p:nvPicPr>
          <p:cNvPr id="18127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075" y="3373438"/>
            <a:ext cx="19145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72"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563" y="3373438"/>
            <a:ext cx="2274887"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8183" name="Group 87"/>
          <p:cNvGraphicFramePr>
            <a:graphicFrameLocks noGrp="1"/>
          </p:cNvGraphicFramePr>
          <p:nvPr>
            <p:ph sz="half" idx="1"/>
          </p:nvPr>
        </p:nvGraphicFramePr>
        <p:xfrm>
          <a:off x="573088" y="1795463"/>
          <a:ext cx="6759575" cy="5561012"/>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57909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Radio Winter Drilling Kits </a:t>
                      </a:r>
                    </a:p>
                  </a:txBody>
                  <a:tcPr marT="45706" marB="4570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29710">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06" marB="45706"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06" marB="4570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833">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06" marB="4570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29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06" marB="4570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11 Total Kits</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7429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06" marB="4570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ACS</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6" marB="4570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3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06" marB="4570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Per Kit:  3 each, VHF handhelds</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83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chemeClr val="tx1"/>
                        </a:solidFill>
                        <a:effectLst/>
                        <a:latin typeface="Century Gothic" pitchFamily="34" charset="0"/>
                        <a:ea typeface="+mn-ea"/>
                        <a:cs typeface="+mn-cs"/>
                      </a:endParaRPr>
                    </a:p>
                  </a:txBody>
                  <a:tcPr marT="45706" marB="4570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Per Kit: 1 each, VHF mobile</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83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chemeClr val="tx1"/>
                        </a:solidFill>
                        <a:effectLst/>
                        <a:latin typeface="Century Gothic" pitchFamily="34" charset="0"/>
                        <a:ea typeface="+mn-ea"/>
                        <a:cs typeface="+mn-cs"/>
                      </a:endParaRPr>
                    </a:p>
                  </a:txBody>
                  <a:tcPr marT="45706" marB="4570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Per Kit: 1 each, cellular bag phone</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83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6" marB="4570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Communications kit for remote drilling support.</a:t>
                      </a:r>
                    </a:p>
                  </a:txBody>
                  <a:tcPr marT="45706" marB="4570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4937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06" marB="4570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Charger, mag mount antenna and spare batteries </a:t>
                      </a: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6" marB="45706"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82296" name="Picture 47" descr="WinterDrilling K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538" y="2436813"/>
            <a:ext cx="280828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48" descr="winter drilling ki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436813"/>
            <a:ext cx="27368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8" name="Text Box 5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120</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6"/>
          <p:cNvSpPr txBox="1">
            <a:spLocks noChangeArrowheads="1"/>
          </p:cNvSpPr>
          <p:nvPr/>
        </p:nvSpPr>
        <p:spPr bwMode="auto">
          <a:xfrm>
            <a:off x="646113" y="2508250"/>
            <a:ext cx="6529387" cy="1404938"/>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r>
              <a:rPr lang="en-US" sz="4500" b="1" dirty="0">
                <a:solidFill>
                  <a:srgbClr val="000066"/>
                </a:solidFill>
                <a:latin typeface="+mj-lt"/>
              </a:rPr>
              <a:t>Wildlife</a:t>
            </a:r>
          </a:p>
          <a:p>
            <a:pPr algn="ctr" defTabSz="1019175">
              <a:spcBef>
                <a:spcPct val="50000"/>
              </a:spcBef>
              <a:defRPr/>
            </a:pPr>
            <a:endParaRPr lang="en-US" sz="2700" dirty="0"/>
          </a:p>
        </p:txBody>
      </p:sp>
      <p:sp>
        <p:nvSpPr>
          <p:cNvPr id="133123" name="Text Box 9"/>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I</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64956206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5109" name="Group 85"/>
          <p:cNvGraphicFramePr>
            <a:graphicFrameLocks noGrp="1"/>
          </p:cNvGraphicFramePr>
          <p:nvPr>
            <p:ph sz="half" idx="1"/>
          </p:nvPr>
        </p:nvGraphicFramePr>
        <p:xfrm>
          <a:off x="573088" y="1795463"/>
          <a:ext cx="6759575" cy="5689600"/>
        </p:xfrm>
        <a:graphic>
          <a:graphicData uri="http://schemas.openxmlformats.org/drawingml/2006/table">
            <a:tbl>
              <a:tblPr/>
              <a:tblGrid>
                <a:gridCol w="1614487">
                  <a:extLst>
                    <a:ext uri="{9D8B030D-6E8A-4147-A177-3AD203B41FA5}">
                      <a16:colId xmlns:a16="http://schemas.microsoft.com/office/drawing/2014/main" val="20000"/>
                    </a:ext>
                  </a:extLst>
                </a:gridCol>
                <a:gridCol w="1122561">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718271">
                  <a:extLst>
                    <a:ext uri="{9D8B030D-6E8A-4147-A177-3AD203B41FA5}">
                      <a16:colId xmlns:a16="http://schemas.microsoft.com/office/drawing/2014/main" val="20004"/>
                    </a:ext>
                  </a:extLst>
                </a:gridCol>
              </a:tblGrid>
              <a:tr h="579111">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Pinniped Enclosure</a:t>
                      </a:r>
                    </a:p>
                  </a:txBody>
                  <a:tcPr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6627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txBody>
                  <a:tcPr marT="45716" marB="4571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99">
                <a:tc gridSpan="5">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16" marB="4571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6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Total </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Alaska Sea Life Center</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16" marB="4571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6" marB="45716"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6" marB="45716"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15’ Diameter x 4’ High</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4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Storage area for captured Pinniped.</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6" marB="45716"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35189" name="Text Box 8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121</a:t>
            </a:r>
          </a:p>
        </p:txBody>
      </p:sp>
      <p:pic>
        <p:nvPicPr>
          <p:cNvPr id="1843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2465388"/>
            <a:ext cx="4013200"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7158" name="Group 86"/>
          <p:cNvGraphicFramePr>
            <a:graphicFrameLocks noGrp="1"/>
          </p:cNvGraphicFramePr>
          <p:nvPr>
            <p:ph sz="half" idx="1"/>
          </p:nvPr>
        </p:nvGraphicFramePr>
        <p:xfrm>
          <a:off x="573088" y="1789113"/>
          <a:ext cx="6759575" cy="6745287"/>
        </p:xfrm>
        <a:graphic>
          <a:graphicData uri="http://schemas.openxmlformats.org/drawingml/2006/table">
            <a:tbl>
              <a:tblPr/>
              <a:tblGrid>
                <a:gridCol w="1614487">
                  <a:extLst>
                    <a:ext uri="{9D8B030D-6E8A-4147-A177-3AD203B41FA5}">
                      <a16:colId xmlns:a16="http://schemas.microsoft.com/office/drawing/2014/main" val="20000"/>
                    </a:ext>
                  </a:extLst>
                </a:gridCol>
                <a:gridCol w="1412873">
                  <a:extLst>
                    <a:ext uri="{9D8B030D-6E8A-4147-A177-3AD203B41FA5}">
                      <a16:colId xmlns:a16="http://schemas.microsoft.com/office/drawing/2014/main" val="20001"/>
                    </a:ext>
                  </a:extLst>
                </a:gridCol>
                <a:gridCol w="214315">
                  <a:extLst>
                    <a:ext uri="{9D8B030D-6E8A-4147-A177-3AD203B41FA5}">
                      <a16:colId xmlns:a16="http://schemas.microsoft.com/office/drawing/2014/main" val="20002"/>
                    </a:ext>
                  </a:extLst>
                </a:gridCol>
                <a:gridCol w="1071569">
                  <a:extLst>
                    <a:ext uri="{9D8B030D-6E8A-4147-A177-3AD203B41FA5}">
                      <a16:colId xmlns:a16="http://schemas.microsoft.com/office/drawing/2014/main" val="20003"/>
                    </a:ext>
                  </a:extLst>
                </a:gridCol>
                <a:gridCol w="2446332">
                  <a:extLst>
                    <a:ext uri="{9D8B030D-6E8A-4147-A177-3AD203B41FA5}">
                      <a16:colId xmlns:a16="http://schemas.microsoft.com/office/drawing/2014/main" val="20004"/>
                    </a:ext>
                  </a:extLst>
                </a:gridCol>
              </a:tblGrid>
              <a:tr h="57909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Bear Cages and Transport Cages</a:t>
                      </a:r>
                    </a:p>
                  </a:txBody>
                  <a:tcPr marT="45708" marB="4570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6621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 </a:t>
                      </a: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Century Gothic" pitchFamily="34" charset="0"/>
                      </a:endParaRPr>
                    </a:p>
                  </a:txBody>
                  <a:tcPr marT="45708" marB="4570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3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8" marB="45708"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0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08" marB="4570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9 Total </a:t>
                      </a: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1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08" marB="4570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Carter2systems (C2S1), Eton Welding &amp; Machine, Homemade, Impact Dog Crates, Knapp, and Teton Welding &amp; Manufacturing </a:t>
                      </a: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25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8" marB="4570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 each</a:t>
                      </a:r>
                      <a:r>
                        <a:rPr kumimoji="0" lang="en-US" sz="1200" b="0" i="0" u="none" strike="noStrike" cap="none" normalizeH="0" baseline="0" dirty="0" smtClean="0">
                          <a:ln>
                            <a:noFill/>
                          </a:ln>
                          <a:solidFill>
                            <a:schemeClr val="tx1"/>
                          </a:solidFill>
                          <a:effectLst/>
                          <a:latin typeface="Century Gothic" pitchFamily="34" charset="0"/>
                        </a:rPr>
                        <a:t>, ACS</a:t>
                      </a:r>
                    </a:p>
                  </a:txBody>
                  <a:tcPr marT="45708" marB="45708"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CPAI</a:t>
                      </a:r>
                    </a:p>
                  </a:txBody>
                  <a:tcPr marT="45708" marB="45708"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HAK</a:t>
                      </a:r>
                    </a:p>
                  </a:txBody>
                  <a:tcPr marT="45708" marB="4570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25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8" marB="45708"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US Fish and Wildlife</a:t>
                      </a:r>
                    </a:p>
                  </a:txBody>
                  <a:tcPr marT="45708" marB="45708"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9" marB="45709"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8" marB="4570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122425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08" marB="4570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each, 3 piece unit</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2 each, trailer mounted unit</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1 each, single cage</a:t>
                      </a: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 each, transport cage (2 each, Aircraft Compliant)</a:t>
                      </a: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2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8" marB="45708"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Storage area for captured bear.</a:t>
                      </a:r>
                    </a:p>
                  </a:txBody>
                  <a:tcPr marT="45708" marB="4570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85367"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425" y="2859088"/>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5" name="Text Box 57"/>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122</a:t>
            </a:r>
          </a:p>
        </p:txBody>
      </p:sp>
      <p:pic>
        <p:nvPicPr>
          <p:cNvPr id="18536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2835275"/>
            <a:ext cx="25987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06500" y="4797425"/>
            <a:ext cx="2598738" cy="276225"/>
          </a:xfrm>
          <a:prstGeom prst="rect">
            <a:avLst/>
          </a:prstGeom>
          <a:noFill/>
        </p:spPr>
        <p:txBody>
          <a:bodyPr>
            <a:spAutoFit/>
          </a:bodyPr>
          <a:lstStyle/>
          <a:p>
            <a:pPr algn="ctr">
              <a:defRPr/>
            </a:pPr>
            <a:r>
              <a:rPr lang="en-US" sz="1200" dirty="0">
                <a:latin typeface="+mj-lt"/>
              </a:rPr>
              <a:t>3 piece unit</a:t>
            </a:r>
            <a:endParaRPr lang="en-US" dirty="0"/>
          </a:p>
        </p:txBody>
      </p:sp>
      <p:sp>
        <p:nvSpPr>
          <p:cNvPr id="8" name="TextBox 7"/>
          <p:cNvSpPr txBox="1"/>
          <p:nvPr/>
        </p:nvSpPr>
        <p:spPr>
          <a:xfrm>
            <a:off x="4438650" y="4797425"/>
            <a:ext cx="2593975" cy="461963"/>
          </a:xfrm>
          <a:prstGeom prst="rect">
            <a:avLst/>
          </a:prstGeom>
          <a:noFill/>
        </p:spPr>
        <p:txBody>
          <a:bodyPr>
            <a:spAutoFit/>
          </a:bodyPr>
          <a:lstStyle/>
          <a:p>
            <a:pPr algn="ctr">
              <a:defRPr/>
            </a:pPr>
            <a:r>
              <a:rPr lang="en-US" sz="1200" dirty="0">
                <a:latin typeface="+mj-lt"/>
              </a:rPr>
              <a:t>Transport cage, Aircraft Compliant</a:t>
            </a:r>
            <a:endParaRPr lang="en-US" dirty="0"/>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5109" name="Group 85"/>
          <p:cNvGraphicFramePr>
            <a:graphicFrameLocks noGrp="1"/>
          </p:cNvGraphicFramePr>
          <p:nvPr>
            <p:ph sz="half" idx="1"/>
          </p:nvPr>
        </p:nvGraphicFramePr>
        <p:xfrm>
          <a:off x="573088" y="1795463"/>
          <a:ext cx="6759575" cy="5689600"/>
        </p:xfrm>
        <a:graphic>
          <a:graphicData uri="http://schemas.openxmlformats.org/drawingml/2006/table">
            <a:tbl>
              <a:tblPr/>
              <a:tblGrid>
                <a:gridCol w="1614487">
                  <a:extLst>
                    <a:ext uri="{9D8B030D-6E8A-4147-A177-3AD203B41FA5}">
                      <a16:colId xmlns:a16="http://schemas.microsoft.com/office/drawing/2014/main" val="20000"/>
                    </a:ext>
                  </a:extLst>
                </a:gridCol>
                <a:gridCol w="1266577">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430239">
                  <a:extLst>
                    <a:ext uri="{9D8B030D-6E8A-4147-A177-3AD203B41FA5}">
                      <a16:colId xmlns:a16="http://schemas.microsoft.com/office/drawing/2014/main" val="20004"/>
                    </a:ext>
                  </a:extLst>
                </a:gridCol>
              </a:tblGrid>
              <a:tr h="579111">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Net Launchers</a:t>
                      </a:r>
                    </a:p>
                  </a:txBody>
                  <a:tcPr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6627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Century Gothic" pitchFamily="34" charset="0"/>
                      </a:endParaRPr>
                    </a:p>
                  </a:txBody>
                  <a:tcPr marT="45716" marB="4571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99">
                <a:tc gridSpan="5">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16" marB="4571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6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 Total </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Coda Enterprises and Winchester</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16" marB="4571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ACS</a:t>
                      </a:r>
                    </a:p>
                  </a:txBody>
                  <a:tcPr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CPAI</a:t>
                      </a:r>
                    </a:p>
                  </a:txBody>
                  <a:tcPr marT="45716" marB="45716"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ENI</a:t>
                      </a:r>
                    </a:p>
                  </a:txBody>
                  <a:tcPr marT="45716" marB="45716"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HAK</a:t>
                      </a: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.308 Winchester shell/blank for launching net</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4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Capture wildlife.</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6" marB="45716"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.308 Blanks and net</a:t>
                      </a:r>
                    </a:p>
                  </a:txBody>
                  <a:tcPr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86390" name="Picture 45" descr="Net Launc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2436813"/>
            <a:ext cx="31829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9" name="Text Box 8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123</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6140" name="Group 92"/>
          <p:cNvGraphicFramePr>
            <a:graphicFrameLocks noGrp="1"/>
          </p:cNvGraphicFramePr>
          <p:nvPr>
            <p:ph sz="half" idx="1"/>
          </p:nvPr>
        </p:nvGraphicFramePr>
        <p:xfrm>
          <a:off x="573088" y="1795463"/>
          <a:ext cx="6759575" cy="6496050"/>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143007">
                  <a:extLst>
                    <a:ext uri="{9D8B030D-6E8A-4147-A177-3AD203B41FA5}">
                      <a16:colId xmlns:a16="http://schemas.microsoft.com/office/drawing/2014/main" val="20002"/>
                    </a:ext>
                  </a:extLst>
                </a:gridCol>
                <a:gridCol w="2024774">
                  <a:extLst>
                    <a:ext uri="{9D8B030D-6E8A-4147-A177-3AD203B41FA5}">
                      <a16:colId xmlns:a16="http://schemas.microsoft.com/office/drawing/2014/main" val="20003"/>
                    </a:ext>
                  </a:extLst>
                </a:gridCol>
                <a:gridCol w="350120">
                  <a:extLst>
                    <a:ext uri="{9D8B030D-6E8A-4147-A177-3AD203B41FA5}">
                      <a16:colId xmlns:a16="http://schemas.microsoft.com/office/drawing/2014/main" val="20004"/>
                    </a:ext>
                  </a:extLst>
                </a:gridCol>
              </a:tblGrid>
              <a:tr h="57909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Wildlife Kits (capture </a:t>
                      </a:r>
                      <a:r>
                        <a:rPr kumimoji="0" lang="en-US" sz="2400" b="1" i="0" u="none" strike="noStrike" cap="none" normalizeH="0" baseline="0" dirty="0" smtClean="0">
                          <a:ln>
                            <a:noFill/>
                          </a:ln>
                          <a:solidFill>
                            <a:srgbClr val="000066"/>
                          </a:solidFill>
                          <a:effectLst/>
                          <a:latin typeface="Century Gothic" pitchFamily="34" charset="0"/>
                        </a:rPr>
                        <a:t>and </a:t>
                      </a:r>
                      <a:r>
                        <a:rPr kumimoji="0" lang="en-US" sz="3200" b="1" i="0" u="none" strike="noStrike" cap="none" normalizeH="0" baseline="0" dirty="0" smtClean="0">
                          <a:ln>
                            <a:noFill/>
                          </a:ln>
                          <a:solidFill>
                            <a:srgbClr val="000066"/>
                          </a:solidFill>
                          <a:effectLst/>
                          <a:latin typeface="Century Gothic" pitchFamily="34" charset="0"/>
                        </a:rPr>
                        <a:t>hazing)</a:t>
                      </a:r>
                    </a:p>
                  </a:txBody>
                  <a:tcPr marT="45705" marB="4570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0049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Century Gothic" pitchFamily="34" charset="0"/>
                      </a:endParaRPr>
                    </a:p>
                  </a:txBody>
                  <a:tcPr marT="45705" marB="4570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97">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05" marB="45705"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05" marB="4570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86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05" marB="4570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27 Total </a:t>
                      </a:r>
                    </a:p>
                  </a:txBody>
                  <a:tcPr marT="45705" marB="4570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79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05" marB="4570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Alaska Clean Seas</a:t>
                      </a:r>
                    </a:p>
                  </a:txBody>
                  <a:tcPr marT="45705" marB="4570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17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5" marB="4570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20 </a:t>
                      </a:r>
                      <a:r>
                        <a:rPr kumimoji="0" lang="en-US" sz="1200" b="0" i="0" u="none" strike="noStrike" cap="none" normalizeH="0" baseline="0" dirty="0" smtClean="0">
                          <a:ln>
                            <a:noFill/>
                          </a:ln>
                          <a:solidFill>
                            <a:srgbClr val="000000"/>
                          </a:solidFill>
                          <a:effectLst/>
                          <a:latin typeface="Century Gothic" pitchFamily="34" charset="0"/>
                        </a:rPr>
                        <a:t>each, (hazing and capture ) </a:t>
                      </a:r>
                      <a:r>
                        <a:rPr kumimoji="0" lang="en-US" sz="1200" b="0" i="0" u="none" strike="noStrike" cap="none" normalizeH="0" baseline="0" dirty="0" smtClean="0">
                          <a:ln>
                            <a:noFill/>
                          </a:ln>
                          <a:solidFill>
                            <a:schemeClr val="tx1"/>
                          </a:solidFill>
                          <a:effectLst/>
                          <a:latin typeface="Century Gothic" pitchFamily="34" charset="0"/>
                        </a:rPr>
                        <a:t>ACS</a:t>
                      </a:r>
                    </a:p>
                  </a:txBody>
                  <a:tcPr marT="45705" marB="45705"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each, (hazing) CPAI</a:t>
                      </a:r>
                    </a:p>
                  </a:txBody>
                  <a:tcPr marT="45705" marB="45705"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cap="none" normalizeH="0" baseline="0" dirty="0" smtClean="0">
                        <a:ln>
                          <a:noFill/>
                        </a:ln>
                        <a:solidFill>
                          <a:schemeClr val="tx1"/>
                        </a:solidFill>
                        <a:effectLst/>
                        <a:latin typeface="Arial" charset="0"/>
                      </a:endParaRPr>
                    </a:p>
                  </a:txBody>
                  <a:tcPr marT="45705" marB="4570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2074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5" marB="4570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 each, (hazing) ENI </a:t>
                      </a:r>
                    </a:p>
                  </a:txBody>
                  <a:tcPr marT="45705" marB="45705"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3 each, (hazing) HAK</a:t>
                      </a:r>
                    </a:p>
                  </a:txBody>
                  <a:tcPr marT="45705" marB="4570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05" marB="4570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17 each, wildlife hazing kits</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10 each, capture kits</a:t>
                      </a:r>
                    </a:p>
                  </a:txBody>
                  <a:tcPr marT="45705" marB="4570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400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5" marB="45705"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Capture contaminated wildlife for rehabilitation and haze animals away from contaminated areas.</a:t>
                      </a:r>
                    </a:p>
                  </a:txBody>
                  <a:tcPr marT="45705" marB="4570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87415" name="Picture 48" descr="MVC-0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2508250"/>
            <a:ext cx="3455988"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6" name="Text Box 6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124</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4084" name="Group 84"/>
          <p:cNvGraphicFramePr>
            <a:graphicFrameLocks noGrp="1"/>
          </p:cNvGraphicFramePr>
          <p:nvPr>
            <p:ph sz="half" idx="1"/>
          </p:nvPr>
        </p:nvGraphicFramePr>
        <p:xfrm>
          <a:off x="573088" y="1709738"/>
          <a:ext cx="6759575" cy="4906962"/>
        </p:xfrm>
        <a:graphic>
          <a:graphicData uri="http://schemas.openxmlformats.org/drawingml/2006/table">
            <a:tbl>
              <a:tblPr/>
              <a:tblGrid>
                <a:gridCol w="1614487">
                  <a:extLst>
                    <a:ext uri="{9D8B030D-6E8A-4147-A177-3AD203B41FA5}">
                      <a16:colId xmlns:a16="http://schemas.microsoft.com/office/drawing/2014/main" val="20000"/>
                    </a:ext>
                  </a:extLst>
                </a:gridCol>
                <a:gridCol w="1484311">
                  <a:extLst>
                    <a:ext uri="{9D8B030D-6E8A-4147-A177-3AD203B41FA5}">
                      <a16:colId xmlns:a16="http://schemas.microsoft.com/office/drawing/2014/main" val="20001"/>
                    </a:ext>
                  </a:extLst>
                </a:gridCol>
                <a:gridCol w="142877">
                  <a:extLst>
                    <a:ext uri="{9D8B030D-6E8A-4147-A177-3AD203B41FA5}">
                      <a16:colId xmlns:a16="http://schemas.microsoft.com/office/drawing/2014/main" val="20002"/>
                    </a:ext>
                  </a:extLst>
                </a:gridCol>
                <a:gridCol w="1687512">
                  <a:extLst>
                    <a:ext uri="{9D8B030D-6E8A-4147-A177-3AD203B41FA5}">
                      <a16:colId xmlns:a16="http://schemas.microsoft.com/office/drawing/2014/main" val="20003"/>
                    </a:ext>
                  </a:extLst>
                </a:gridCol>
                <a:gridCol w="1830389">
                  <a:extLst>
                    <a:ext uri="{9D8B030D-6E8A-4147-A177-3AD203B41FA5}">
                      <a16:colId xmlns:a16="http://schemas.microsoft.com/office/drawing/2014/main" val="20004"/>
                    </a:ext>
                  </a:extLst>
                </a:gridCol>
              </a:tblGrid>
              <a:tr h="57908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000066"/>
                          </a:solidFill>
                          <a:effectLst/>
                          <a:latin typeface="Century Gothic" pitchFamily="34" charset="0"/>
                        </a:rPr>
                        <a:t>PepperBall</a:t>
                      </a:r>
                      <a:r>
                        <a:rPr kumimoji="0" lang="en-US" sz="3200" b="1" i="0" u="none" strike="noStrike" cap="none" normalizeH="0" baseline="0" dirty="0" smtClean="0">
                          <a:ln>
                            <a:noFill/>
                          </a:ln>
                          <a:solidFill>
                            <a:srgbClr val="000066"/>
                          </a:solidFill>
                          <a:effectLst/>
                          <a:latin typeface="Century Gothic" pitchFamily="34" charset="0"/>
                        </a:rPr>
                        <a:t> Gun</a:t>
                      </a:r>
                    </a:p>
                  </a:txBody>
                  <a:tcPr marT="45702" marB="4570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4718">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02" marB="4570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282">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2" marB="45702"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42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02" marB="4570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2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02" marB="4570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PepperBall</a:t>
                      </a:r>
                      <a:endParaRPr kumimoji="0" lang="en-US" sz="1200" b="0" i="0" u="none" strike="noStrike" cap="none" normalizeH="0" baseline="0" dirty="0" smtClean="0">
                        <a:ln>
                          <a:noFill/>
                        </a:ln>
                        <a:solidFill>
                          <a:srgbClr val="000000"/>
                        </a:solidFill>
                        <a:effectLst/>
                        <a:latin typeface="Century Gothic" pitchFamily="34" charset="0"/>
                      </a:endParaRPr>
                    </a:p>
                  </a:txBody>
                  <a:tcPr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2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2" marB="4570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02" marB="45702"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2" marB="45702"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2" marB="4570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2175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 </a:t>
                      </a: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7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2" marB="4570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Variable Kinetic System (VKS)</a:t>
                      </a: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6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Wildlife hazing</a:t>
                      </a:r>
                    </a:p>
                  </a:txBody>
                  <a:tcPr marT="45702" marB="4570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42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02" marB="45702"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Inert and Marking </a:t>
                      </a:r>
                      <a:r>
                        <a:rPr kumimoji="0" lang="en-US" sz="1200" b="0" i="0" u="none" strike="noStrike" cap="none" normalizeH="0" baseline="0" dirty="0" err="1" smtClean="0">
                          <a:ln>
                            <a:noFill/>
                          </a:ln>
                          <a:solidFill>
                            <a:schemeClr val="tx1"/>
                          </a:solidFill>
                          <a:effectLst/>
                          <a:latin typeface="Century Gothic" pitchFamily="34" charset="0"/>
                        </a:rPr>
                        <a:t>PepperBall</a:t>
                      </a:r>
                      <a:r>
                        <a:rPr kumimoji="0" lang="en-US" sz="1200" b="0" i="0" u="none" strike="noStrike" cap="none" normalizeH="0" baseline="0" dirty="0" smtClean="0">
                          <a:ln>
                            <a:noFill/>
                          </a:ln>
                          <a:solidFill>
                            <a:schemeClr val="tx1"/>
                          </a:solidFill>
                          <a:effectLst/>
                          <a:latin typeface="Century Gothic" pitchFamily="34" charset="0"/>
                        </a:rPr>
                        <a:t>, air tank, hopper</a:t>
                      </a:r>
                    </a:p>
                  </a:txBody>
                  <a:tcPr marT="45702" marB="4570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88436" name="Picture 44"/>
          <p:cNvPicPr>
            <a:picLocks noChangeAspect="1" noChangeArrowheads="1"/>
          </p:cNvPicPr>
          <p:nvPr/>
        </p:nvPicPr>
        <p:blipFill>
          <a:blip r:embed="rId2">
            <a:extLst>
              <a:ext uri="{28A0092B-C50C-407E-A947-70E740481C1C}">
                <a14:useLocalDpi xmlns:a14="http://schemas.microsoft.com/office/drawing/2010/main" val="0"/>
              </a:ext>
            </a:extLst>
          </a:blip>
          <a:srcRect b="23383"/>
          <a:stretch>
            <a:fillRect/>
          </a:stretch>
        </p:blipFill>
        <p:spPr bwMode="auto">
          <a:xfrm>
            <a:off x="2449513" y="2632075"/>
            <a:ext cx="30067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3" name="Text Box 85"/>
          <p:cNvSpPr txBox="1">
            <a:spLocks noChangeArrowheads="1"/>
          </p:cNvSpPr>
          <p:nvPr/>
        </p:nvSpPr>
        <p:spPr bwMode="auto">
          <a:xfrm>
            <a:off x="357188" y="9061450"/>
            <a:ext cx="6985000" cy="276225"/>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125</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7"/>
          <p:cNvSpPr txBox="1">
            <a:spLocks noChangeArrowheads="1"/>
          </p:cNvSpPr>
          <p:nvPr/>
        </p:nvSpPr>
        <p:spPr bwMode="auto">
          <a:xfrm>
            <a:off x="0" y="2346325"/>
            <a:ext cx="2417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latin typeface="Century Gothic" panose="020B0502020202020204" pitchFamily="34" charset="0"/>
            </a:endParaRPr>
          </a:p>
        </p:txBody>
      </p:sp>
      <p:graphicFrame>
        <p:nvGraphicFramePr>
          <p:cNvPr id="347300" name="Group 164"/>
          <p:cNvGraphicFramePr>
            <a:graphicFrameLocks noGrp="1"/>
          </p:cNvGraphicFramePr>
          <p:nvPr>
            <p:ph sz="half" idx="1"/>
          </p:nvPr>
        </p:nvGraphicFramePr>
        <p:xfrm>
          <a:off x="573088" y="1795463"/>
          <a:ext cx="6759576" cy="6834188"/>
        </p:xfrm>
        <a:graphic>
          <a:graphicData uri="http://schemas.openxmlformats.org/drawingml/2006/table">
            <a:tbl>
              <a:tblPr/>
              <a:tblGrid>
                <a:gridCol w="1614487">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498476">
                  <a:extLst>
                    <a:ext uri="{9D8B030D-6E8A-4147-A177-3AD203B41FA5}">
                      <a16:colId xmlns:a16="http://schemas.microsoft.com/office/drawing/2014/main" val="20002"/>
                    </a:ext>
                  </a:extLst>
                </a:gridCol>
                <a:gridCol w="3379788">
                  <a:extLst>
                    <a:ext uri="{9D8B030D-6E8A-4147-A177-3AD203B41FA5}">
                      <a16:colId xmlns:a16="http://schemas.microsoft.com/office/drawing/2014/main" val="20003"/>
                    </a:ext>
                  </a:extLst>
                </a:gridCol>
              </a:tblGrid>
              <a:tr h="1502177">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Automated External Defibrillators</a:t>
                      </a: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(AEDs)</a:t>
                      </a:r>
                    </a:p>
                  </a:txBody>
                  <a:tcPr marT="45723" marB="4572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30683">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T="45723" marB="45723"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T="45723" marB="45723"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5391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Arial" charset="0"/>
                      </a:endParaRPr>
                    </a:p>
                  </a:txBody>
                  <a:tcPr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625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6 Total </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275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Cardiac Science and Phillips</a:t>
                      </a:r>
                      <a:r>
                        <a:rPr kumimoji="0" lang="en-US" sz="1200" b="1" i="0" u="none" strike="noStrike" cap="none" normalizeH="0" baseline="0" dirty="0" smtClean="0">
                          <a:ln>
                            <a:noFill/>
                          </a:ln>
                          <a:solidFill>
                            <a:srgbClr val="000066"/>
                          </a:solidFill>
                          <a:effectLst/>
                          <a:latin typeface="Century Gothic" pitchFamily="34" charset="0"/>
                        </a:rPr>
                        <a:t>	</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7071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 </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071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Cardiac Science-9390A, Phillips 861304, and M5066A</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7071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3" marB="45723"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Emergency first aid.</a:t>
                      </a:r>
                    </a:p>
                  </a:txBody>
                  <a:tcPr marT="45723" marB="4572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49171"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838" y="3660775"/>
            <a:ext cx="16287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2" name="Text Box 141"/>
          <p:cNvSpPr txBox="1">
            <a:spLocks noChangeArrowheads="1"/>
          </p:cNvSpPr>
          <p:nvPr/>
        </p:nvSpPr>
        <p:spPr bwMode="auto">
          <a:xfrm>
            <a:off x="430213"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2</a:t>
            </a:r>
          </a:p>
        </p:txBody>
      </p:sp>
      <p:pic>
        <p:nvPicPr>
          <p:cNvPr id="49173"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5363" y="3013075"/>
            <a:ext cx="24479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288" y="4756150"/>
            <a:ext cx="2389187"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4084" name="Group 84"/>
          <p:cNvGraphicFramePr>
            <a:graphicFrameLocks noGrp="1"/>
          </p:cNvGraphicFramePr>
          <p:nvPr>
            <p:ph sz="half" idx="1"/>
          </p:nvPr>
        </p:nvGraphicFramePr>
        <p:xfrm>
          <a:off x="573088" y="1795463"/>
          <a:ext cx="6759575" cy="5924550"/>
        </p:xfrm>
        <a:graphic>
          <a:graphicData uri="http://schemas.openxmlformats.org/drawingml/2006/table">
            <a:tbl>
              <a:tblPr/>
              <a:tblGrid>
                <a:gridCol w="1614487">
                  <a:extLst>
                    <a:ext uri="{9D8B030D-6E8A-4147-A177-3AD203B41FA5}">
                      <a16:colId xmlns:a16="http://schemas.microsoft.com/office/drawing/2014/main" val="20000"/>
                    </a:ext>
                  </a:extLst>
                </a:gridCol>
                <a:gridCol w="1484311">
                  <a:extLst>
                    <a:ext uri="{9D8B030D-6E8A-4147-A177-3AD203B41FA5}">
                      <a16:colId xmlns:a16="http://schemas.microsoft.com/office/drawing/2014/main" val="20001"/>
                    </a:ext>
                  </a:extLst>
                </a:gridCol>
                <a:gridCol w="142877">
                  <a:extLst>
                    <a:ext uri="{9D8B030D-6E8A-4147-A177-3AD203B41FA5}">
                      <a16:colId xmlns:a16="http://schemas.microsoft.com/office/drawing/2014/main" val="20002"/>
                    </a:ext>
                  </a:extLst>
                </a:gridCol>
                <a:gridCol w="1687512">
                  <a:extLst>
                    <a:ext uri="{9D8B030D-6E8A-4147-A177-3AD203B41FA5}">
                      <a16:colId xmlns:a16="http://schemas.microsoft.com/office/drawing/2014/main" val="20003"/>
                    </a:ext>
                  </a:extLst>
                </a:gridCol>
                <a:gridCol w="1830389">
                  <a:extLst>
                    <a:ext uri="{9D8B030D-6E8A-4147-A177-3AD203B41FA5}">
                      <a16:colId xmlns:a16="http://schemas.microsoft.com/office/drawing/2014/main" val="20004"/>
                    </a:ext>
                  </a:extLst>
                </a:gridCol>
              </a:tblGrid>
              <a:tr h="579081">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12 Gauge Shot Guns</a:t>
                      </a:r>
                    </a:p>
                  </a:txBody>
                  <a:tcPr marT="45701" marB="4570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4724">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01" marB="45701"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96">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01" marB="4570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86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01" marB="4570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21 Total </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7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01" marB="4570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Benelli</a:t>
                      </a:r>
                      <a:r>
                        <a:rPr kumimoji="0" lang="en-US" sz="1200" b="0" i="0" u="none" strike="noStrike" cap="none" normalizeH="0" baseline="0" dirty="0" smtClean="0">
                          <a:ln>
                            <a:noFill/>
                          </a:ln>
                          <a:solidFill>
                            <a:srgbClr val="000000"/>
                          </a:solidFill>
                          <a:effectLst/>
                          <a:latin typeface="Century Gothic" pitchFamily="34" charset="0"/>
                        </a:rPr>
                        <a:t>, New England Firearms, and Remington</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2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01" marB="4570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13 e</a:t>
                      </a:r>
                      <a:r>
                        <a:rPr kumimoji="0" lang="en-US" sz="1200" b="0" i="0" u="none" strike="noStrike" cap="none" normalizeH="0" baseline="0" dirty="0" smtClean="0">
                          <a:ln>
                            <a:noFill/>
                          </a:ln>
                          <a:solidFill>
                            <a:srgbClr val="000000"/>
                          </a:solidFill>
                          <a:effectLst/>
                          <a:latin typeface="Century Gothic" pitchFamily="34" charset="0"/>
                        </a:rPr>
                        <a:t>ach</a:t>
                      </a:r>
                      <a:r>
                        <a:rPr kumimoji="0" lang="en-US" sz="1200" b="0" i="0" u="none" strike="noStrike" cap="none" normalizeH="0" baseline="0" dirty="0" smtClean="0">
                          <a:ln>
                            <a:noFill/>
                          </a:ln>
                          <a:solidFill>
                            <a:schemeClr val="tx1"/>
                          </a:solidFill>
                          <a:effectLst/>
                          <a:latin typeface="Century Gothic" pitchFamily="34" charset="0"/>
                        </a:rPr>
                        <a:t>, ACS</a:t>
                      </a:r>
                    </a:p>
                  </a:txBody>
                  <a:tcPr marT="45701" marB="45701"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7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CPAI</a:t>
                      </a:r>
                    </a:p>
                  </a:txBody>
                  <a:tcPr marT="45701" marB="45701"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1" marB="4570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2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01" marB="4570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each, ENI</a:t>
                      </a:r>
                    </a:p>
                  </a:txBody>
                  <a:tcPr marT="45701" marB="45701"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1" marB="4570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96719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01" marB="4570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9 each, New England Firearms single shot</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12 each, Remington Model 870 pump</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each, </a:t>
                      </a:r>
                      <a:r>
                        <a:rPr kumimoji="0" lang="en-US" sz="1200" b="0" i="0" u="none" strike="noStrike" cap="none" normalizeH="0" baseline="0" dirty="0" err="1" smtClean="0">
                          <a:ln>
                            <a:noFill/>
                          </a:ln>
                          <a:solidFill>
                            <a:srgbClr val="000000"/>
                          </a:solidFill>
                          <a:effectLst/>
                          <a:latin typeface="Century Gothic" pitchFamily="34" charset="0"/>
                        </a:rPr>
                        <a:t>Benelli</a:t>
                      </a:r>
                      <a:r>
                        <a:rPr kumimoji="0" lang="en-US" sz="1200" b="0" i="0" u="none" strike="noStrike" cap="none" normalizeH="0" baseline="0" dirty="0" smtClean="0">
                          <a:ln>
                            <a:noFill/>
                          </a:ln>
                          <a:solidFill>
                            <a:srgbClr val="000000"/>
                          </a:solidFill>
                          <a:effectLst/>
                          <a:latin typeface="Century Gothic" pitchFamily="34" charset="0"/>
                        </a:rPr>
                        <a:t> Nova Tactical</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2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01" marB="4570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Wildlife hazing</a:t>
                      </a:r>
                    </a:p>
                  </a:txBody>
                  <a:tcPr marT="45701" marB="4570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3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01" marB="45701"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Cracker shells, rubber bullets, and slugs</a:t>
                      </a:r>
                    </a:p>
                  </a:txBody>
                  <a:tcPr marT="45701" marB="45701"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89466" name="Picture 44" descr="12 gauge shot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38" y="2436813"/>
            <a:ext cx="295275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3" name="Text Box 85"/>
          <p:cNvSpPr txBox="1">
            <a:spLocks noChangeArrowheads="1"/>
          </p:cNvSpPr>
          <p:nvPr/>
        </p:nvSpPr>
        <p:spPr bwMode="auto">
          <a:xfrm>
            <a:off x="357188" y="9061450"/>
            <a:ext cx="6985000" cy="276225"/>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126</a:t>
            </a: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3064" name="Group 88"/>
          <p:cNvGraphicFramePr>
            <a:graphicFrameLocks noGrp="1"/>
          </p:cNvGraphicFramePr>
          <p:nvPr>
            <p:ph sz="half" idx="1"/>
          </p:nvPr>
        </p:nvGraphicFramePr>
        <p:xfrm>
          <a:off x="573088" y="1795463"/>
          <a:ext cx="6759575" cy="7002462"/>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14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Bird Stabilization Center</a:t>
                      </a:r>
                    </a:p>
                  </a:txBody>
                  <a:tcPr marT="45722" marB="4572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4820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Century Gothic" pitchFamily="34" charset="0"/>
                      </a:endParaRPr>
                    </a:p>
                  </a:txBody>
                  <a:tcPr marT="45722" marB="4572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38">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100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Century Gothic" pitchFamily="34" charset="0"/>
                        </a:rPr>
                        <a:t>1 Total </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9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Alaska Clean Seas</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3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smtClean="0">
                          <a:ln>
                            <a:noFill/>
                          </a:ln>
                          <a:solidFill>
                            <a:schemeClr val="tx1"/>
                          </a:solidFill>
                          <a:effectLst/>
                          <a:latin typeface="Century Gothic" pitchFamily="34" charset="0"/>
                        </a:rPr>
                        <a:t>ACS</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91444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Specifications:</a:t>
                      </a:r>
                    </a:p>
                  </a:txBody>
                  <a:tcPr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connecting units</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Each section is portable and can be moved individually by truck or C-130</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91444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2" marB="45722"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Decontamination and rehabilitation of wildlife.  The construction of the center enables it to be transported to any location on or off the North Slope.</a:t>
                      </a:r>
                    </a:p>
                  </a:txBody>
                  <a:tcPr marT="45722" marB="45722"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90482" name="Picture 51" descr="bird cen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0075" y="2533650"/>
            <a:ext cx="413226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Text Box 6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127</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2052" name="Group 100"/>
          <p:cNvGraphicFramePr>
            <a:graphicFrameLocks noGrp="1"/>
          </p:cNvGraphicFramePr>
          <p:nvPr>
            <p:ph sz="half" idx="1"/>
          </p:nvPr>
        </p:nvGraphicFramePr>
        <p:xfrm>
          <a:off x="573088" y="1795463"/>
          <a:ext cx="6772275" cy="7010400"/>
        </p:xfrm>
        <a:graphic>
          <a:graphicData uri="http://schemas.openxmlformats.org/drawingml/2006/table">
            <a:tbl>
              <a:tblPr/>
              <a:tblGrid>
                <a:gridCol w="1614668">
                  <a:extLst>
                    <a:ext uri="{9D8B030D-6E8A-4147-A177-3AD203B41FA5}">
                      <a16:colId xmlns:a16="http://schemas.microsoft.com/office/drawing/2014/main" val="20000"/>
                    </a:ext>
                  </a:extLst>
                </a:gridCol>
                <a:gridCol w="1627370">
                  <a:extLst>
                    <a:ext uri="{9D8B030D-6E8A-4147-A177-3AD203B41FA5}">
                      <a16:colId xmlns:a16="http://schemas.microsoft.com/office/drawing/2014/main" val="20001"/>
                    </a:ext>
                  </a:extLst>
                </a:gridCol>
                <a:gridCol w="182582">
                  <a:extLst>
                    <a:ext uri="{9D8B030D-6E8A-4147-A177-3AD203B41FA5}">
                      <a16:colId xmlns:a16="http://schemas.microsoft.com/office/drawing/2014/main" val="20002"/>
                    </a:ext>
                  </a:extLst>
                </a:gridCol>
                <a:gridCol w="116853">
                  <a:extLst>
                    <a:ext uri="{9D8B030D-6E8A-4147-A177-3AD203B41FA5}">
                      <a16:colId xmlns:a16="http://schemas.microsoft.com/office/drawing/2014/main" val="20003"/>
                    </a:ext>
                  </a:extLst>
                </a:gridCol>
                <a:gridCol w="208303">
                  <a:extLst>
                    <a:ext uri="{9D8B030D-6E8A-4147-A177-3AD203B41FA5}">
                      <a16:colId xmlns:a16="http://schemas.microsoft.com/office/drawing/2014/main" val="20004"/>
                    </a:ext>
                  </a:extLst>
                </a:gridCol>
                <a:gridCol w="3022498">
                  <a:extLst>
                    <a:ext uri="{9D8B030D-6E8A-4147-A177-3AD203B41FA5}">
                      <a16:colId xmlns:a16="http://schemas.microsoft.com/office/drawing/2014/main" val="20005"/>
                    </a:ext>
                  </a:extLst>
                </a:gridCol>
              </a:tblGrid>
              <a:tr h="579160">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Bird Scare Devices </a:t>
                      </a:r>
                    </a:p>
                  </a:txBody>
                  <a:tcPr marL="91450" marR="91450" marT="45714" marB="4571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1103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50" marR="91450"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50" marR="91450"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80">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L="91450" marR="91450"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0" marR="91450"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L="91450" marR="91450" marT="45714" marB="45714"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70 Total </a:t>
                      </a:r>
                      <a:endParaRPr kumimoji="0" lang="en-US" sz="1200" b="1" i="0" u="none" strike="noStrike" cap="none" normalizeH="0" baseline="0" dirty="0" smtClean="0">
                        <a:ln>
                          <a:noFill/>
                        </a:ln>
                        <a:solidFill>
                          <a:srgbClr val="FF0066"/>
                        </a:solidFill>
                        <a:effectLst/>
                        <a:latin typeface="Century Gothic" pitchFamily="34" charset="0"/>
                      </a:endParaRPr>
                    </a:p>
                  </a:txBody>
                  <a:tcPr marL="91450" marR="91450"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2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L="91450" marR="91450" marT="45714" marB="45714"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Bird Gard, </a:t>
                      </a:r>
                      <a:r>
                        <a:rPr kumimoji="0" lang="en-US" sz="1200" b="0" i="0" u="none" strike="noStrike" cap="none" normalizeH="0" baseline="0" dirty="0" err="1" smtClean="0">
                          <a:ln>
                            <a:noFill/>
                          </a:ln>
                          <a:solidFill>
                            <a:srgbClr val="000000"/>
                          </a:solidFill>
                          <a:effectLst/>
                          <a:latin typeface="Century Gothic" pitchFamily="34" charset="0"/>
                        </a:rPr>
                        <a:t>Breco</a:t>
                      </a:r>
                      <a:r>
                        <a:rPr kumimoji="0" lang="en-US" sz="1200" b="0" i="0" u="none" strike="noStrike" cap="none" normalizeH="0" baseline="0" dirty="0" smtClean="0">
                          <a:ln>
                            <a:noFill/>
                          </a:ln>
                          <a:solidFill>
                            <a:srgbClr val="000000"/>
                          </a:solidFill>
                          <a:effectLst/>
                          <a:latin typeface="Century Gothic" pitchFamily="34" charset="0"/>
                        </a:rPr>
                        <a:t>, </a:t>
                      </a:r>
                      <a:r>
                        <a:rPr kumimoji="0" lang="en-US" sz="1200" b="0" i="0" u="none" strike="noStrike" cap="none" normalizeH="0" baseline="0" dirty="0" err="1" smtClean="0">
                          <a:ln>
                            <a:noFill/>
                          </a:ln>
                          <a:solidFill>
                            <a:srgbClr val="000000"/>
                          </a:solidFill>
                          <a:effectLst/>
                          <a:latin typeface="Century Gothic" pitchFamily="34" charset="0"/>
                        </a:rPr>
                        <a:t>Dazon</a:t>
                      </a:r>
                      <a:r>
                        <a:rPr kumimoji="0" lang="en-US" sz="1200" b="0" i="0" u="none" strike="noStrike" cap="none" normalizeH="0" baseline="0" dirty="0" smtClean="0">
                          <a:ln>
                            <a:noFill/>
                          </a:ln>
                          <a:solidFill>
                            <a:srgbClr val="000000"/>
                          </a:solidFill>
                          <a:effectLst/>
                          <a:latin typeface="Century Gothic" pitchFamily="34" charset="0"/>
                        </a:rPr>
                        <a:t> BV Maastricht, Feather-Light Tech, and Reed Joseph</a:t>
                      </a:r>
                    </a:p>
                  </a:txBody>
                  <a:tcPr marL="91450" marR="91450"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345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50" marR="91450" marT="45714" marB="4571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46 </a:t>
                      </a:r>
                      <a:r>
                        <a:rPr kumimoji="0" lang="en-US" sz="1200" b="0" i="0" u="none" strike="noStrike" cap="none" normalizeH="0" baseline="0" dirty="0" smtClean="0">
                          <a:ln>
                            <a:noFill/>
                          </a:ln>
                          <a:solidFill>
                            <a:srgbClr val="000000"/>
                          </a:solidFill>
                          <a:effectLst/>
                          <a:latin typeface="Century Gothic" pitchFamily="34" charset="0"/>
                        </a:rPr>
                        <a:t>each, propane</a:t>
                      </a:r>
                      <a:r>
                        <a:rPr kumimoji="0" lang="en-US" sz="1200" b="0" i="0" u="none" strike="noStrike" cap="none" normalizeH="0" baseline="0" dirty="0" smtClean="0">
                          <a:ln>
                            <a:noFill/>
                          </a:ln>
                          <a:solidFill>
                            <a:schemeClr val="tx1"/>
                          </a:solidFill>
                          <a:effectLst/>
                          <a:latin typeface="Century Gothic" pitchFamily="34" charset="0"/>
                        </a:rPr>
                        <a:t>, ACS</a:t>
                      </a:r>
                    </a:p>
                  </a:txBody>
                  <a:tcPr marL="91450" marR="91450" marT="45714" marB="45714"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50" marR="91450" marT="45714" marB="45714"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7  </a:t>
                      </a:r>
                      <a:r>
                        <a:rPr kumimoji="0" lang="en-US" sz="1200" b="0" i="0" u="none" strike="noStrike" cap="none" normalizeH="0" baseline="0" dirty="0" smtClean="0">
                          <a:ln>
                            <a:noFill/>
                          </a:ln>
                          <a:solidFill>
                            <a:srgbClr val="000000"/>
                          </a:solidFill>
                          <a:effectLst/>
                          <a:latin typeface="Century Gothic" pitchFamily="34" charset="0"/>
                        </a:rPr>
                        <a:t>each, propane</a:t>
                      </a:r>
                      <a:r>
                        <a:rPr kumimoji="0" lang="en-US" sz="1200" b="0" i="0" u="none" strike="noStrike" cap="none" normalizeH="0" baseline="0" dirty="0" smtClean="0">
                          <a:ln>
                            <a:noFill/>
                          </a:ln>
                          <a:solidFill>
                            <a:schemeClr val="tx1"/>
                          </a:solidFill>
                          <a:effectLst/>
                          <a:latin typeface="Century Gothic" pitchFamily="34" charset="0"/>
                        </a:rPr>
                        <a:t>, CPAI</a:t>
                      </a:r>
                    </a:p>
                  </a:txBody>
                  <a:tcPr marL="91450" marR="91450"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6577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0" marR="91450" marT="45714" marB="4571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propane, ENI</a:t>
                      </a:r>
                    </a:p>
                  </a:txBody>
                  <a:tcPr marL="91450" marR="91450" marT="45714" marB="45714"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endParaRPr lang="en-US" sz="1800" dirty="0"/>
                    </a:p>
                  </a:txBody>
                  <a:tcPr marL="91450" marR="91450" marT="45714" marB="45714"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3 </a:t>
                      </a:r>
                      <a:r>
                        <a:rPr kumimoji="0" lang="en-US" sz="1200" b="0" i="0" u="none" strike="noStrike" cap="none" normalizeH="0" baseline="0" dirty="0" smtClean="0">
                          <a:ln>
                            <a:noFill/>
                          </a:ln>
                          <a:solidFill>
                            <a:srgbClr val="000000"/>
                          </a:solidFill>
                          <a:effectLst/>
                          <a:latin typeface="Century Gothic" pitchFamily="34" charset="0"/>
                        </a:rPr>
                        <a:t>each, propane</a:t>
                      </a:r>
                      <a:r>
                        <a:rPr kumimoji="0" lang="en-US" sz="1200" b="0" i="0" u="none" strike="noStrike" cap="none" normalizeH="0" baseline="0" dirty="0" smtClean="0">
                          <a:ln>
                            <a:noFill/>
                          </a:ln>
                          <a:solidFill>
                            <a:schemeClr val="tx1"/>
                          </a:solidFill>
                          <a:effectLst/>
                          <a:latin typeface="Century Gothic" pitchFamily="34" charset="0"/>
                        </a:rPr>
                        <a:t>, HAK</a:t>
                      </a:r>
                    </a:p>
                  </a:txBody>
                  <a:tcPr marL="91450" marR="91450"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2082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50" marR="91450" marT="45714" marB="45714"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11 each, electronic, HAK  </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laser, HAK</a:t>
                      </a:r>
                    </a:p>
                  </a:txBody>
                  <a:tcPr marL="91450" marR="91450" marT="45714" marB="45714"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sz="1800" dirty="0"/>
                    </a:p>
                  </a:txBody>
                  <a:tcPr marL="91450" marR="91450" marT="45714" marB="45714"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cap="none" normalizeH="0" baseline="0" dirty="0" smtClean="0">
                        <a:ln>
                          <a:noFill/>
                        </a:ln>
                        <a:solidFill>
                          <a:schemeClr val="tx1"/>
                        </a:solidFill>
                        <a:effectLst/>
                        <a:latin typeface="Century Gothic" pitchFamily="34" charset="0"/>
                      </a:endParaRPr>
                    </a:p>
                  </a:txBody>
                  <a:tcPr marL="91450" marR="91450"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64012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50" marR="91450" marT="45714" marB="45714"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58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propane cannons    1 each, laser</a:t>
                      </a:r>
                      <a:br>
                        <a:rPr kumimoji="0" lang="en-US" sz="1200" b="0" i="0" u="none" strike="noStrike" cap="none" normalizeH="0" baseline="0" dirty="0" smtClean="0">
                          <a:ln>
                            <a:noFill/>
                          </a:ln>
                          <a:solidFill>
                            <a:schemeClr val="tx1"/>
                          </a:solidFill>
                          <a:effectLst/>
                          <a:latin typeface="Century Gothic" pitchFamily="34" charset="0"/>
                        </a:rPr>
                      </a:br>
                      <a:r>
                        <a:rPr kumimoji="0" lang="en-US" sz="1200" b="0" i="0" u="none" strike="noStrike" cap="none" normalizeH="0" baseline="0" dirty="0" smtClean="0">
                          <a:ln>
                            <a:noFill/>
                          </a:ln>
                          <a:solidFill>
                            <a:schemeClr val="tx1"/>
                          </a:solidFill>
                          <a:effectLst/>
                          <a:latin typeface="Century Gothic" pitchFamily="34" charset="0"/>
                        </a:rPr>
                        <a:t>11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electronic</a:t>
                      </a:r>
                    </a:p>
                  </a:txBody>
                  <a:tcPr marL="91450" marR="91450"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428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L="91450" marR="91450" marT="45714" marB="45714"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Wildlife hazing.</a:t>
                      </a:r>
                    </a:p>
                  </a:txBody>
                  <a:tcPr marL="91450" marR="91450"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4012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50" marR="91450" marT="45714" marB="45714"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Propane tank and receiver unit for electronic units. Battery for testing.</a:t>
                      </a:r>
                    </a:p>
                  </a:txBody>
                  <a:tcPr marL="91450" marR="91450" marT="45714" marB="4571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91517" name="Picture 46" descr="Bird Scare2"/>
          <p:cNvPicPr>
            <a:picLocks noChangeAspect="1" noChangeArrowheads="1"/>
          </p:cNvPicPr>
          <p:nvPr/>
        </p:nvPicPr>
        <p:blipFill>
          <a:blip r:embed="rId2">
            <a:extLst>
              <a:ext uri="{28A0092B-C50C-407E-A947-70E740481C1C}">
                <a14:useLocalDpi xmlns:a14="http://schemas.microsoft.com/office/drawing/2010/main" val="0"/>
              </a:ext>
            </a:extLst>
          </a:blip>
          <a:srcRect l="13924" r="12364"/>
          <a:stretch>
            <a:fillRect/>
          </a:stretch>
        </p:blipFill>
        <p:spPr bwMode="auto">
          <a:xfrm>
            <a:off x="2417763" y="2436813"/>
            <a:ext cx="1755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12" name="Text Box 9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128</a:t>
            </a:r>
          </a:p>
        </p:txBody>
      </p:sp>
      <p:pic>
        <p:nvPicPr>
          <p:cNvPr id="191519" name="Picture 97" descr="IMGP0544"/>
          <p:cNvPicPr>
            <a:picLocks noChangeAspect="1" noChangeArrowheads="1"/>
          </p:cNvPicPr>
          <p:nvPr/>
        </p:nvPicPr>
        <p:blipFill>
          <a:blip r:embed="rId3">
            <a:extLst>
              <a:ext uri="{28A0092B-C50C-407E-A947-70E740481C1C}">
                <a14:useLocalDpi xmlns:a14="http://schemas.microsoft.com/office/drawing/2010/main" val="0"/>
              </a:ext>
            </a:extLst>
          </a:blip>
          <a:srcRect l="13429" r="-13429"/>
          <a:stretch>
            <a:fillRect/>
          </a:stretch>
        </p:blipFill>
        <p:spPr bwMode="auto">
          <a:xfrm>
            <a:off x="430213" y="2436813"/>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0" name="Picture 46"/>
          <p:cNvPicPr>
            <a:picLocks noChangeAspect="1" noChangeArrowheads="1"/>
          </p:cNvPicPr>
          <p:nvPr/>
        </p:nvPicPr>
        <p:blipFill>
          <a:blip r:embed="rId4">
            <a:extLst>
              <a:ext uri="{28A0092B-C50C-407E-A947-70E740481C1C}">
                <a14:useLocalDpi xmlns:a14="http://schemas.microsoft.com/office/drawing/2010/main" val="0"/>
              </a:ext>
            </a:extLst>
          </a:blip>
          <a:srcRect l="58655"/>
          <a:stretch>
            <a:fillRect/>
          </a:stretch>
        </p:blipFill>
        <p:spPr bwMode="auto">
          <a:xfrm>
            <a:off x="4173538" y="2436813"/>
            <a:ext cx="17176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1" name="Picture 46"/>
          <p:cNvPicPr>
            <a:picLocks noChangeAspect="1" noChangeArrowheads="1"/>
          </p:cNvPicPr>
          <p:nvPr/>
        </p:nvPicPr>
        <p:blipFill>
          <a:blip r:embed="rId5">
            <a:extLst>
              <a:ext uri="{28A0092B-C50C-407E-A947-70E740481C1C}">
                <a14:useLocalDpi xmlns:a14="http://schemas.microsoft.com/office/drawing/2010/main" val="0"/>
              </a:ext>
            </a:extLst>
          </a:blip>
          <a:srcRect l="10065" t="2921" r="10065" b="28600"/>
          <a:stretch>
            <a:fillRect/>
          </a:stretch>
        </p:blipFill>
        <p:spPr bwMode="auto">
          <a:xfrm>
            <a:off x="5891213" y="2436813"/>
            <a:ext cx="1501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6"/>
          <p:cNvSpPr txBox="1">
            <a:spLocks noChangeArrowheads="1"/>
          </p:cNvSpPr>
          <p:nvPr/>
        </p:nvSpPr>
        <p:spPr bwMode="auto">
          <a:xfrm>
            <a:off x="784225" y="2551113"/>
            <a:ext cx="6529388" cy="1404937"/>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r>
              <a:rPr lang="en-US" sz="4500" b="1" dirty="0" smtClean="0">
                <a:solidFill>
                  <a:srgbClr val="000066"/>
                </a:solidFill>
                <a:latin typeface="+mj-lt"/>
              </a:rPr>
              <a:t>Miscellaneous</a:t>
            </a:r>
            <a:endParaRPr lang="en-US" sz="4500" b="1" dirty="0">
              <a:solidFill>
                <a:srgbClr val="000066"/>
              </a:solidFill>
              <a:latin typeface="+mj-lt"/>
            </a:endParaRPr>
          </a:p>
          <a:p>
            <a:pPr algn="ctr" defTabSz="1019175">
              <a:spcBef>
                <a:spcPct val="50000"/>
              </a:spcBef>
              <a:defRPr/>
            </a:pPr>
            <a:endParaRPr lang="en-US" sz="2700" dirty="0"/>
          </a:p>
        </p:txBody>
      </p:sp>
      <p:sp>
        <p:nvSpPr>
          <p:cNvPr id="141315" name="Text Box 9"/>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J</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392805018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1015" name="Group 87"/>
          <p:cNvGraphicFramePr>
            <a:graphicFrameLocks noGrp="1"/>
          </p:cNvGraphicFramePr>
          <p:nvPr>
            <p:ph sz="half" idx="1"/>
          </p:nvPr>
        </p:nvGraphicFramePr>
        <p:xfrm>
          <a:off x="573088" y="1795463"/>
          <a:ext cx="6759575" cy="5591175"/>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945356">
                  <a:extLst>
                    <a:ext uri="{9D8B030D-6E8A-4147-A177-3AD203B41FA5}">
                      <a16:colId xmlns:a16="http://schemas.microsoft.com/office/drawing/2014/main" val="20002"/>
                    </a:ext>
                  </a:extLst>
                </a:gridCol>
                <a:gridCol w="2572544">
                  <a:extLst>
                    <a:ext uri="{9D8B030D-6E8A-4147-A177-3AD203B41FA5}">
                      <a16:colId xmlns:a16="http://schemas.microsoft.com/office/drawing/2014/main" val="20003"/>
                    </a:ext>
                  </a:extLst>
                </a:gridCol>
              </a:tblGrid>
              <a:tr h="106679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De-</a:t>
                      </a:r>
                      <a:r>
                        <a:rPr kumimoji="0" lang="en-US" sz="3200" b="1" i="0" u="none" strike="noStrike" cap="none" normalizeH="0" baseline="0" dirty="0" err="1" smtClean="0">
                          <a:ln>
                            <a:noFill/>
                          </a:ln>
                          <a:solidFill>
                            <a:srgbClr val="000066"/>
                          </a:solidFill>
                          <a:effectLst/>
                          <a:latin typeface="Century Gothic" pitchFamily="34" charset="0"/>
                        </a:rPr>
                        <a:t>Icer</a:t>
                      </a:r>
                      <a:endParaRPr kumimoji="0" lang="en-US" sz="3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7258">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903">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Total</a:t>
                      </a:r>
                      <a:endParaRPr kumimoji="0" lang="en-US" sz="1200" b="1" i="0" u="none" strike="noStrike" cap="none" normalizeH="0" baseline="0" dirty="0" smtClean="0">
                        <a:ln>
                          <a:noFill/>
                        </a:ln>
                        <a:solidFill>
                          <a:srgbClr val="FF0066"/>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Kasco</a:t>
                      </a:r>
                      <a:endParaRPr kumimoji="0" lang="en-US" sz="1200" b="0" i="0" u="none" strike="noStrike" cap="none" normalizeH="0" baseline="0" dirty="0" smtClean="0">
                        <a:ln>
                          <a:noFill/>
                        </a:ln>
                        <a:solidFill>
                          <a:srgbClr val="000000"/>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Model 4400D 1 HP</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1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De-</a:t>
                      </a:r>
                      <a:r>
                        <a:rPr kumimoji="0" lang="en-US" sz="1200" b="0" i="0" u="none" strike="noStrike" cap="none" normalizeH="0" baseline="0" dirty="0" err="1" smtClean="0">
                          <a:ln>
                            <a:noFill/>
                          </a:ln>
                          <a:solidFill>
                            <a:srgbClr val="000000"/>
                          </a:solidFill>
                          <a:effectLst/>
                          <a:latin typeface="Century Gothic" pitchFamily="34" charset="0"/>
                        </a:rPr>
                        <a:t>icers</a:t>
                      </a:r>
                      <a:r>
                        <a:rPr kumimoji="0" lang="en-US" sz="1200" b="0" i="0" u="none" strike="noStrike" cap="none" normalizeH="0" baseline="0" dirty="0" smtClean="0">
                          <a:ln>
                            <a:noFill/>
                          </a:ln>
                          <a:solidFill>
                            <a:srgbClr val="000000"/>
                          </a:solidFill>
                          <a:effectLst/>
                          <a:latin typeface="Century Gothic" pitchFamily="34" charset="0"/>
                        </a:rPr>
                        <a:t> push warm bottom water to the surface creating an ice-free area.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7" marB="45717"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Generator, line </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43381" name="Text Box 5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129</a:t>
            </a:r>
          </a:p>
        </p:txBody>
      </p:sp>
      <p:pic>
        <p:nvPicPr>
          <p:cNvPr id="19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75" y="234632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1015" name="Group 87"/>
          <p:cNvGraphicFramePr>
            <a:graphicFrameLocks noGrp="1"/>
          </p:cNvGraphicFramePr>
          <p:nvPr>
            <p:ph sz="half" idx="1"/>
          </p:nvPr>
        </p:nvGraphicFramePr>
        <p:xfrm>
          <a:off x="573088" y="1795463"/>
          <a:ext cx="6759575" cy="5591175"/>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945356">
                  <a:extLst>
                    <a:ext uri="{9D8B030D-6E8A-4147-A177-3AD203B41FA5}">
                      <a16:colId xmlns:a16="http://schemas.microsoft.com/office/drawing/2014/main" val="20002"/>
                    </a:ext>
                  </a:extLst>
                </a:gridCol>
                <a:gridCol w="2572544">
                  <a:extLst>
                    <a:ext uri="{9D8B030D-6E8A-4147-A177-3AD203B41FA5}">
                      <a16:colId xmlns:a16="http://schemas.microsoft.com/office/drawing/2014/main" val="20003"/>
                    </a:ext>
                  </a:extLst>
                </a:gridCol>
              </a:tblGrid>
              <a:tr h="106679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Ground Penetrating Radar System</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7258">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903">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a:t>
                      </a:r>
                      <a:endParaRPr kumimoji="0" lang="en-US" sz="1200" b="1" i="0" u="none" strike="noStrike" cap="none" normalizeH="0" baseline="0" dirty="0" smtClean="0">
                        <a:ln>
                          <a:noFill/>
                        </a:ln>
                        <a:solidFill>
                          <a:srgbClr val="FF0066"/>
                        </a:solidFill>
                        <a:effectLst/>
                        <a:latin typeface="Century Gothic" pitchFamily="34" charset="0"/>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Sensors &amp; Software Inc.</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Model Pulse EKKO Pro</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1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Ice profiling, determination of ice thickness and detection of spilled oil under ice</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7" marB="45717"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Transmitter and receiving units</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43381" name="Text Box 54"/>
          <p:cNvSpPr txBox="1">
            <a:spLocks noChangeArrowheads="1"/>
          </p:cNvSpPr>
          <p:nvPr/>
        </p:nvSpPr>
        <p:spPr bwMode="auto">
          <a:xfrm>
            <a:off x="346075"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130</a:t>
            </a:r>
          </a:p>
        </p:txBody>
      </p:sp>
      <p:pic>
        <p:nvPicPr>
          <p:cNvPr id="194582" name="Picture 3"/>
          <p:cNvPicPr>
            <a:picLocks noChangeAspect="1" noChangeArrowheads="1"/>
          </p:cNvPicPr>
          <p:nvPr/>
        </p:nvPicPr>
        <p:blipFill>
          <a:blip r:embed="rId2">
            <a:extLst>
              <a:ext uri="{28A0092B-C50C-407E-A947-70E740481C1C}">
                <a14:useLocalDpi xmlns:a14="http://schemas.microsoft.com/office/drawing/2010/main" val="0"/>
              </a:ext>
            </a:extLst>
          </a:blip>
          <a:srcRect l="12132" t="70589" r="38603"/>
          <a:stretch>
            <a:fillRect/>
          </a:stretch>
        </p:blipFill>
        <p:spPr bwMode="auto">
          <a:xfrm>
            <a:off x="1870075" y="3013075"/>
            <a:ext cx="4084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0057" name="Group 153"/>
          <p:cNvGraphicFramePr>
            <a:graphicFrameLocks noGrp="1"/>
          </p:cNvGraphicFramePr>
          <p:nvPr>
            <p:ph sz="half" idx="1"/>
          </p:nvPr>
        </p:nvGraphicFramePr>
        <p:xfrm>
          <a:off x="573088" y="1795463"/>
          <a:ext cx="6759575" cy="5875337"/>
        </p:xfrm>
        <a:graphic>
          <a:graphicData uri="http://schemas.openxmlformats.org/drawingml/2006/table">
            <a:tbl>
              <a:tblPr/>
              <a:tblGrid>
                <a:gridCol w="1584325">
                  <a:extLst>
                    <a:ext uri="{9D8B030D-6E8A-4147-A177-3AD203B41FA5}">
                      <a16:colId xmlns:a16="http://schemas.microsoft.com/office/drawing/2014/main" val="20000"/>
                    </a:ext>
                  </a:extLst>
                </a:gridCol>
                <a:gridCol w="182562">
                  <a:extLst>
                    <a:ext uri="{9D8B030D-6E8A-4147-A177-3AD203B41FA5}">
                      <a16:colId xmlns:a16="http://schemas.microsoft.com/office/drawing/2014/main" val="20001"/>
                    </a:ext>
                  </a:extLst>
                </a:gridCol>
                <a:gridCol w="466725">
                  <a:extLst>
                    <a:ext uri="{9D8B030D-6E8A-4147-A177-3AD203B41FA5}">
                      <a16:colId xmlns:a16="http://schemas.microsoft.com/office/drawing/2014/main" val="20002"/>
                    </a:ext>
                  </a:extLst>
                </a:gridCol>
                <a:gridCol w="1046163">
                  <a:extLst>
                    <a:ext uri="{9D8B030D-6E8A-4147-A177-3AD203B41FA5}">
                      <a16:colId xmlns:a16="http://schemas.microsoft.com/office/drawing/2014/main" val="20003"/>
                    </a:ext>
                  </a:extLst>
                </a:gridCol>
                <a:gridCol w="182562">
                  <a:extLst>
                    <a:ext uri="{9D8B030D-6E8A-4147-A177-3AD203B41FA5}">
                      <a16:colId xmlns:a16="http://schemas.microsoft.com/office/drawing/2014/main" val="20004"/>
                    </a:ext>
                  </a:extLst>
                </a:gridCol>
                <a:gridCol w="1003300">
                  <a:extLst>
                    <a:ext uri="{9D8B030D-6E8A-4147-A177-3AD203B41FA5}">
                      <a16:colId xmlns:a16="http://schemas.microsoft.com/office/drawing/2014/main" val="20005"/>
                    </a:ext>
                  </a:extLst>
                </a:gridCol>
                <a:gridCol w="182563">
                  <a:extLst>
                    <a:ext uri="{9D8B030D-6E8A-4147-A177-3AD203B41FA5}">
                      <a16:colId xmlns:a16="http://schemas.microsoft.com/office/drawing/2014/main" val="20006"/>
                    </a:ext>
                  </a:extLst>
                </a:gridCol>
                <a:gridCol w="534987">
                  <a:extLst>
                    <a:ext uri="{9D8B030D-6E8A-4147-A177-3AD203B41FA5}">
                      <a16:colId xmlns:a16="http://schemas.microsoft.com/office/drawing/2014/main" val="20007"/>
                    </a:ext>
                  </a:extLst>
                </a:gridCol>
                <a:gridCol w="1576388">
                  <a:extLst>
                    <a:ext uri="{9D8B030D-6E8A-4147-A177-3AD203B41FA5}">
                      <a16:colId xmlns:a16="http://schemas.microsoft.com/office/drawing/2014/main" val="20008"/>
                    </a:ext>
                  </a:extLst>
                </a:gridCol>
              </a:tblGrid>
              <a:tr h="579176">
                <a:tc gridSpan="9">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Hydraulic Power Units (various)</a:t>
                      </a:r>
                    </a:p>
                  </a:txBody>
                  <a:tcPr marT="45722" marB="4572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7525">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22" marB="45722" horzOverflow="overflow">
                    <a:lnL cap="flat">
                      <a:noFill/>
                    </a:lnL>
                    <a:lnR>
                      <a:noFill/>
                    </a:lnR>
                    <a:lnT>
                      <a:noFill/>
                    </a:lnT>
                    <a:lnB>
                      <a:noFill/>
                    </a:lnB>
                    <a:lnTlToBr>
                      <a:noFill/>
                    </a:lnTlToBr>
                    <a:lnBlToTr>
                      <a:noFill/>
                    </a:lnBlToTr>
                    <a:noFill/>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22" marB="45722"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Century Gothic" pitchFamily="34" charset="0"/>
                      </a:endParaRPr>
                    </a:p>
                  </a:txBody>
                  <a:tcPr marT="45722" marB="45722"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Times New Roman" pitchFamily="18"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655841">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22" marB="45722"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8939">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000066"/>
                        </a:solidFill>
                        <a:effectLst/>
                        <a:latin typeface="Century Gothic" pitchFamily="34" charset="0"/>
                      </a:endParaRP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1002">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Quantity:</a:t>
                      </a: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154 Total </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893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Century Gothic" pitchFamily="34" charset="0"/>
                        </a:rPr>
                        <a:t>Various</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87353">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74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ACS</a:t>
                      </a:r>
                    </a:p>
                  </a:txBody>
                  <a:tcPr marT="45722" marB="45722" horzOverflow="overflow">
                    <a:lnL>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31 </a:t>
                      </a:r>
                      <a:r>
                        <a:rPr kumimoji="0" lang="en-US" sz="1200" b="0" i="0" u="none" strike="noStrike" cap="none" normalizeH="0" baseline="0" dirty="0" smtClean="0">
                          <a:ln>
                            <a:noFill/>
                          </a:ln>
                          <a:solidFill>
                            <a:srgbClr val="000000"/>
                          </a:solidFill>
                          <a:effectLst/>
                          <a:latin typeface="Century Gothic" pitchFamily="34" charset="0"/>
                        </a:rPr>
                        <a:t>each</a:t>
                      </a:r>
                      <a:r>
                        <a:rPr kumimoji="0" lang="en-US" sz="1200" b="0" i="0" u="none" strike="noStrike" cap="none" normalizeH="0" baseline="0" dirty="0" smtClean="0">
                          <a:ln>
                            <a:noFill/>
                          </a:ln>
                          <a:solidFill>
                            <a:schemeClr val="tx1"/>
                          </a:solidFill>
                          <a:effectLst/>
                          <a:latin typeface="Century Gothic" pitchFamily="34" charset="0"/>
                        </a:rPr>
                        <a:t>, CPAI</a:t>
                      </a:r>
                    </a:p>
                  </a:txBody>
                  <a:tcPr marT="45722" marB="45722"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87353">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8 each, ENI</a:t>
                      </a:r>
                    </a:p>
                  </a:txBody>
                  <a:tcPr marT="45722" marB="45722" horzOverflow="overflow">
                    <a:lnL>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41 each, HAK</a:t>
                      </a:r>
                    </a:p>
                  </a:txBody>
                  <a:tcPr marT="45722" marB="45722"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87353">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gridSpan="7">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Varies for purpose</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95291">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Function:</a:t>
                      </a:r>
                    </a:p>
                  </a:txBody>
                  <a:tcPr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Power boom deployment and recovery systems.</a:t>
                      </a:r>
                    </a:p>
                  </a:txBody>
                  <a:tcPr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3656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2" marB="45722" horzOverflow="overflow">
                    <a:lnL cap="flat">
                      <a:noFill/>
                    </a:lnL>
                    <a:lnR>
                      <a:noFill/>
                    </a:lnR>
                    <a:lnT>
                      <a:noFill/>
                    </a:lnT>
                    <a:lnB cap="flat">
                      <a:noFill/>
                    </a:lnB>
                    <a:lnTlToBr>
                      <a:noFill/>
                    </a:lnTlToBr>
                    <a:lnBlToTr>
                      <a:noFill/>
                    </a:lnBlToTr>
                    <a:noFill/>
                  </a:tcPr>
                </a:tc>
                <a:tc hMerge="1">
                  <a:txBody>
                    <a:bodyPr/>
                    <a:lstStyle/>
                    <a:p>
                      <a:endParaRPr lang="en-US"/>
                    </a:p>
                  </a:txBody>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Hydraulic hoses and possibly remote controller</a:t>
                      </a:r>
                    </a:p>
                  </a:txBody>
                  <a:tcPr marT="45722" marB="4572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pic>
        <p:nvPicPr>
          <p:cNvPr id="195616" name="Picture 81" descr="Hydraulic Power Unit Walosep 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2436813"/>
            <a:ext cx="16129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17" name="Picture 82" descr="Hydraulic Power Unit Foxtail Skim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2446338"/>
            <a:ext cx="1471612"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18" name="Picture 83" descr="Hydraulic Power Unit Trans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3733800"/>
            <a:ext cx="211137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19" name="Picture 84" descr="Hydraulic Power Unit Destroil 150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888" y="2471738"/>
            <a:ext cx="14382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20" name="Picture 85" descr="Hydraulic Power Unit Desmi 250 OC (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5" y="2436813"/>
            <a:ext cx="16065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21" name="Picture 86" descr="Hydraulic Power Unit (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113" y="3733800"/>
            <a:ext cx="211137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622" name="Picture 87" descr="Hydraulic Power Unit T-54 (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8138" y="3733800"/>
            <a:ext cx="211137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131</a:t>
            </a: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8060" name="Group 92"/>
          <p:cNvGraphicFramePr>
            <a:graphicFrameLocks noGrp="1"/>
          </p:cNvGraphicFramePr>
          <p:nvPr>
            <p:ph sz="half" idx="1"/>
            <p:extLst>
              <p:ext uri="{D42A27DB-BD31-4B8C-83A1-F6EECF244321}">
                <p14:modId xmlns:p14="http://schemas.microsoft.com/office/powerpoint/2010/main" val="2021746010"/>
              </p:ext>
            </p:extLst>
          </p:nvPr>
        </p:nvGraphicFramePr>
        <p:xfrm>
          <a:off x="573088" y="1795463"/>
          <a:ext cx="6759575" cy="6642100"/>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785817">
                  <a:extLst>
                    <a:ext uri="{9D8B030D-6E8A-4147-A177-3AD203B41FA5}">
                      <a16:colId xmlns:a16="http://schemas.microsoft.com/office/drawing/2014/main" val="20002"/>
                    </a:ext>
                  </a:extLst>
                </a:gridCol>
                <a:gridCol w="2732083">
                  <a:extLst>
                    <a:ext uri="{9D8B030D-6E8A-4147-A177-3AD203B41FA5}">
                      <a16:colId xmlns:a16="http://schemas.microsoft.com/office/drawing/2014/main" val="20003"/>
                    </a:ext>
                  </a:extLst>
                </a:gridCol>
              </a:tblGrid>
              <a:tr h="610483">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000066"/>
                          </a:solidFill>
                          <a:effectLst/>
                          <a:latin typeface="Century Gothic" pitchFamily="34" charset="0"/>
                        </a:rPr>
                        <a:t>MegaSecur</a:t>
                      </a:r>
                      <a:r>
                        <a:rPr kumimoji="0" lang="en-US" sz="3200" b="1" i="0" u="none" strike="noStrike" cap="none" normalizeH="0" baseline="0" dirty="0" smtClean="0">
                          <a:ln>
                            <a:noFill/>
                          </a:ln>
                          <a:solidFill>
                            <a:srgbClr val="000066"/>
                          </a:solidFill>
                          <a:effectLst/>
                          <a:latin typeface="Century Gothic" pitchFamily="34" charset="0"/>
                        </a:rPr>
                        <a:t> Dams</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79406">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02881">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961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8 Total</a:t>
                      </a:r>
                      <a:endParaRPr kumimoji="0" lang="en-US" sz="1200" b="0" i="0" u="none" strike="noStrike" cap="none" normalizeH="0" baseline="0" dirty="0" smtClean="0">
                        <a:ln>
                          <a:noFill/>
                        </a:ln>
                        <a:solidFill>
                          <a:srgbClr val="FF0066"/>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045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MegaSecur</a:t>
                      </a:r>
                      <a:r>
                        <a:rPr kumimoji="0" lang="en-US" sz="1200" b="0" i="0" u="none" strike="noStrike" cap="none" normalizeH="0" baseline="0" dirty="0" smtClean="0">
                          <a:ln>
                            <a:noFill/>
                          </a:ln>
                          <a:solidFill>
                            <a:srgbClr val="000000"/>
                          </a:solidFill>
                          <a:effectLst/>
                          <a:latin typeface="Century Gothic" pitchFamily="34" charset="0"/>
                        </a:rPr>
                        <a:t> Water-Gate, Models WA2825, WA2850, and WA3950</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50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gridSpan="2">
                  <a:txBody>
                    <a:bodyPr/>
                    <a:lstStyle/>
                    <a:p>
                      <a:r>
                        <a:rPr lang="en-US" sz="1200" b="0" dirty="0" smtClean="0">
                          <a:latin typeface="Century Gothic" pitchFamily="34" charset="0"/>
                        </a:rPr>
                        <a:t>4 each, 25’, HAK</a:t>
                      </a:r>
                    </a:p>
                    <a:p>
                      <a:r>
                        <a:rPr lang="en-US" sz="1200" b="0" dirty="0" smtClean="0">
                          <a:latin typeface="Century Gothic" pitchFamily="34" charset="0"/>
                        </a:rPr>
                        <a:t>2 each, 50’,</a:t>
                      </a:r>
                      <a:r>
                        <a:rPr lang="en-US" sz="1200" b="0" baseline="0" dirty="0" smtClean="0">
                          <a:latin typeface="Century Gothic" pitchFamily="34" charset="0"/>
                        </a:rPr>
                        <a:t> ACS                           </a:t>
                      </a:r>
                      <a:endParaRPr lang="en-US" sz="1200" b="0" dirty="0">
                        <a:latin typeface="Century Gothic" pitchFamily="34" charset="0"/>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r>
                        <a:rPr lang="en-US" sz="1200" b="0" dirty="0" smtClean="0">
                          <a:latin typeface="Century Gothic" pitchFamily="34" charset="0"/>
                        </a:rPr>
                        <a:t>1 each, 30’, HAK</a:t>
                      </a:r>
                    </a:p>
                    <a:p>
                      <a:pPr marL="0" marR="0" lvl="0" indent="0" algn="l" defTabSz="1019175" rtl="0" eaLnBrk="0" fontAlgn="base" latinLnBrk="0" hangingPunct="0">
                        <a:lnSpc>
                          <a:spcPct val="100000"/>
                        </a:lnSpc>
                        <a:spcBef>
                          <a:spcPts val="0"/>
                        </a:spcBef>
                        <a:spcAft>
                          <a:spcPts val="0"/>
                        </a:spcAft>
                        <a:buClrTx/>
                        <a:buSzTx/>
                        <a:buFontTx/>
                        <a:buNone/>
                        <a:tabLst/>
                        <a:defRPr/>
                      </a:pPr>
                      <a:r>
                        <a:rPr lang="en-US" sz="1200" b="0" dirty="0" smtClean="0">
                          <a:latin typeface="Century Gothic" pitchFamily="34" charset="0"/>
                        </a:rPr>
                        <a:t>1</a:t>
                      </a:r>
                      <a:r>
                        <a:rPr lang="en-US" sz="1200" b="0" baseline="0" dirty="0" smtClean="0">
                          <a:latin typeface="Century Gothic" pitchFamily="34" charset="0"/>
                        </a:rPr>
                        <a:t> each, 50’, HAK</a:t>
                      </a:r>
                      <a:endParaRPr lang="en-US" sz="1200" b="0" dirty="0" smtClean="0">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028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25’ x 28”          30’ x 39”          50’ x 28”         50’ x 39”</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4014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Century Gothic" pitchFamily="34" charset="0"/>
                        </a:rPr>
                        <a:t>Water </a:t>
                      </a:r>
                      <a:r>
                        <a:rPr kumimoji="0" lang="en-US" sz="1200" b="0" i="0" u="none" strike="noStrike" cap="none" normalizeH="0" baseline="0" dirty="0" smtClean="0">
                          <a:ln>
                            <a:noFill/>
                          </a:ln>
                          <a:solidFill>
                            <a:srgbClr val="000000"/>
                          </a:solidFill>
                          <a:effectLst/>
                          <a:latin typeface="Century Gothic" pitchFamily="34" charset="0"/>
                        </a:rPr>
                        <a:t>gate to slow current in small streams to aid in recover operations. </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205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66"/>
                          </a:solidFill>
                          <a:effectLst/>
                          <a:latin typeface="Century Gothic" pitchFamily="34" charset="0"/>
                        </a:rPr>
                        <a:t>Accessories:</a:t>
                      </a:r>
                    </a:p>
                  </a:txBody>
                  <a:tcPr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PVC pipe can be placed under dam to create an underflow dam</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49525" name="Text Box 90"/>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132</a:t>
            </a:r>
          </a:p>
        </p:txBody>
      </p:sp>
      <p:pic>
        <p:nvPicPr>
          <p:cNvPr id="196630" name="Picture 4" descr="Megasecur 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2581275"/>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81015" name="Group 87"/>
          <p:cNvGraphicFramePr>
            <a:graphicFrameLocks noGrp="1"/>
          </p:cNvGraphicFramePr>
          <p:nvPr>
            <p:ph sz="half" idx="1"/>
            <p:extLst>
              <p:ext uri="{D42A27DB-BD31-4B8C-83A1-F6EECF244321}">
                <p14:modId xmlns:p14="http://schemas.microsoft.com/office/powerpoint/2010/main" val="873181737"/>
              </p:ext>
            </p:extLst>
          </p:nvPr>
        </p:nvGraphicFramePr>
        <p:xfrm>
          <a:off x="573088" y="1795463"/>
          <a:ext cx="6759575" cy="6770976"/>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151557">
                  <a:extLst>
                    <a:ext uri="{9D8B030D-6E8A-4147-A177-3AD203B41FA5}">
                      <a16:colId xmlns:a16="http://schemas.microsoft.com/office/drawing/2014/main" val="20002"/>
                    </a:ext>
                  </a:extLst>
                </a:gridCol>
                <a:gridCol w="2366343">
                  <a:extLst>
                    <a:ext uri="{9D8B030D-6E8A-4147-A177-3AD203B41FA5}">
                      <a16:colId xmlns:a16="http://schemas.microsoft.com/office/drawing/2014/main" val="20003"/>
                    </a:ext>
                  </a:extLst>
                </a:gridCol>
              </a:tblGrid>
              <a:tr h="579212">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000066"/>
                          </a:solidFill>
                          <a:effectLst/>
                          <a:latin typeface="Century Gothic" pitchFamily="34" charset="0"/>
                        </a:rPr>
                        <a:t>MetOcean</a:t>
                      </a:r>
                      <a:r>
                        <a:rPr kumimoji="0" lang="en-US" sz="3200" b="1" i="0" u="none" strike="noStrike" cap="none" normalizeH="0" baseline="0" dirty="0" smtClean="0">
                          <a:ln>
                            <a:noFill/>
                          </a:ln>
                          <a:solidFill>
                            <a:srgbClr val="000066"/>
                          </a:solidFill>
                          <a:effectLst/>
                          <a:latin typeface="Century Gothic" pitchFamily="34" charset="0"/>
                        </a:rPr>
                        <a:t> Spill Tracking Systems</a:t>
                      </a:r>
                    </a:p>
                  </a:txBody>
                  <a:tcPr marT="45723" marB="4572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14962">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941">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Tracking Buoy</a:t>
                      </a:r>
                    </a:p>
                  </a:txBody>
                  <a:tcPr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Ice Beacon Housing</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09644">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10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12 Total</a:t>
                      </a:r>
                      <a:endParaRPr kumimoji="0" lang="en-US" sz="1200" b="1" i="0" u="none" strike="noStrike" cap="none" normalizeH="0" baseline="0" dirty="0" smtClean="0">
                        <a:ln>
                          <a:noFill/>
                        </a:ln>
                        <a:solidFill>
                          <a:srgbClr val="FF0066"/>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89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Manufacturer:</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MetOcean</a:t>
                      </a:r>
                      <a:endParaRPr kumimoji="0" lang="en-US" sz="1200" b="0" i="0" u="none" strike="noStrike" cap="none" normalizeH="0" baseline="0" dirty="0" smtClean="0">
                        <a:ln>
                          <a:noFill/>
                        </a:ln>
                        <a:solidFill>
                          <a:srgbClr val="000000"/>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66"/>
                          </a:solidFill>
                          <a:effectLst/>
                          <a:latin typeface="Century Gothic" pitchFamily="34" charset="0"/>
                        </a:rPr>
                        <a:t>Owner(s):</a:t>
                      </a:r>
                    </a:p>
                  </a:txBody>
                  <a:tcPr marT="45723" marB="45723"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6 each, Tracking Buoy, ACS  </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3" marB="45723"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4 each, Tracking Buoy, ENI </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3" marB="45723"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2 each, Tracking Buoy, CPAI</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645130871"/>
                  </a:ext>
                </a:extLst>
              </a:tr>
              <a:tr h="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23" marB="45723"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8 each, Ice Beacon Housing, ACS</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74347">
                <a:tc>
                  <a:txBody>
                    <a:bodyPr/>
                    <a:lstStyle/>
                    <a:p>
                      <a:pPr marL="0" marR="0" lvl="0" indent="0" algn="r" defTabSz="1019175" rtl="0" eaLnBrk="0" fontAlgn="base" latinLnBrk="0" hangingPunct="0">
                        <a:lnSpc>
                          <a:spcPct val="100000"/>
                        </a:lnSpc>
                        <a:spcBef>
                          <a:spcPts val="0"/>
                        </a:spcBef>
                        <a:spcAft>
                          <a:spcPts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err="1" smtClean="0">
                          <a:ln>
                            <a:noFill/>
                          </a:ln>
                          <a:solidFill>
                            <a:schemeClr val="tx1"/>
                          </a:solidFill>
                          <a:effectLst/>
                          <a:latin typeface="Century Gothic" pitchFamily="34" charset="0"/>
                        </a:rPr>
                        <a:t>iSphere</a:t>
                      </a:r>
                      <a:r>
                        <a:rPr kumimoji="0" lang="en-US" sz="1200" b="0" i="0" u="none" strike="noStrike" cap="none" normalizeH="0" baseline="0" dirty="0" smtClean="0">
                          <a:ln>
                            <a:noFill/>
                          </a:ln>
                          <a:solidFill>
                            <a:schemeClr val="tx1"/>
                          </a:solidFill>
                          <a:effectLst/>
                          <a:latin typeface="Century Gothic" pitchFamily="34" charset="0"/>
                        </a:rPr>
                        <a:t> Drift Buoy – Iridium Satellite Communications</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000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Tracking oil spills in offshore currents and broken ice conditions.</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3656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23" marB="45723"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Computer and software</a:t>
                      </a:r>
                    </a:p>
                  </a:txBody>
                  <a:tcPr marT="45723" marB="4572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pic>
        <p:nvPicPr>
          <p:cNvPr id="197662" name="Picture 43"/>
          <p:cNvPicPr>
            <a:picLocks noChangeAspect="1" noChangeArrowheads="1"/>
          </p:cNvPicPr>
          <p:nvPr/>
        </p:nvPicPr>
        <p:blipFill>
          <a:blip r:embed="rId2">
            <a:extLst>
              <a:ext uri="{28A0092B-C50C-407E-A947-70E740481C1C}">
                <a14:useLocalDpi xmlns:a14="http://schemas.microsoft.com/office/drawing/2010/main" val="0"/>
              </a:ext>
            </a:extLst>
          </a:blip>
          <a:srcRect b="16238"/>
          <a:stretch>
            <a:fillRect/>
          </a:stretch>
        </p:blipFill>
        <p:spPr bwMode="auto">
          <a:xfrm>
            <a:off x="965200" y="2700338"/>
            <a:ext cx="2208213"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71" name="Text Box 5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133</a:t>
            </a:r>
          </a:p>
        </p:txBody>
      </p:sp>
      <p:pic>
        <p:nvPicPr>
          <p:cNvPr id="197664" name="Picture 1"/>
          <p:cNvPicPr>
            <a:picLocks noChangeAspect="1"/>
          </p:cNvPicPr>
          <p:nvPr/>
        </p:nvPicPr>
        <p:blipFill>
          <a:blip r:embed="rId3">
            <a:extLst>
              <a:ext uri="{28A0092B-C50C-407E-A947-70E740481C1C}">
                <a14:useLocalDpi xmlns:a14="http://schemas.microsoft.com/office/drawing/2010/main" val="0"/>
              </a:ext>
            </a:extLst>
          </a:blip>
          <a:srcRect l="29810" t="30048" r="26646" b="188"/>
          <a:stretch>
            <a:fillRect/>
          </a:stretch>
        </p:blipFill>
        <p:spPr bwMode="auto">
          <a:xfrm>
            <a:off x="4533900" y="2687638"/>
            <a:ext cx="2052638"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349285" name="Group 101"/>
          <p:cNvGraphicFramePr>
            <a:graphicFrameLocks noGrp="1"/>
          </p:cNvGraphicFramePr>
          <p:nvPr>
            <p:ph sz="half" idx="1"/>
          </p:nvPr>
        </p:nvGraphicFramePr>
        <p:xfrm>
          <a:off x="573088" y="1795463"/>
          <a:ext cx="6759575" cy="5332411"/>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107774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Emergency Locator Beacons (EPIRB </a:t>
                      </a: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GPIRB)</a:t>
                      </a:r>
                    </a:p>
                  </a:txBody>
                  <a:tcPr marT="45712" marB="4571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6818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2" marB="4571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92055">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2" marB="45712"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2" marB="4571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41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15 Total </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9205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ACR Electronics</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3317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2" marB="4571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 </a:t>
                      </a:r>
                    </a:p>
                  </a:txBody>
                  <a:tcPr marT="45712" marB="45712"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1" i="0" u="none" strike="noStrike" cap="none" normalizeH="0" baseline="0" dirty="0" smtClean="0">
                        <a:ln>
                          <a:noFill/>
                        </a:ln>
                        <a:solidFill>
                          <a:schemeClr val="tx1"/>
                        </a:solidFill>
                        <a:effectLst/>
                        <a:latin typeface="+mj-lt"/>
                      </a:endParaRPr>
                    </a:p>
                  </a:txBody>
                  <a:tcPr marT="45712" marB="4571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103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406 MHz Satellite,  Cat 1, Class 2</a:t>
                      </a:r>
                      <a:endParaRPr kumimoji="0" lang="en-US" sz="1200" b="0" i="0" u="none" strike="noStrike" cap="none" normalizeH="0" baseline="-25000" dirty="0" smtClean="0">
                        <a:ln>
                          <a:noFill/>
                        </a:ln>
                        <a:solidFill>
                          <a:schemeClr val="tx1"/>
                        </a:solidFill>
                        <a:effectLst/>
                        <a:latin typeface="+mj-lt"/>
                      </a:endParaRP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61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2" marB="45712"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Emergency location of vessels and personnel.</a:t>
                      </a:r>
                    </a:p>
                  </a:txBody>
                  <a:tcPr marT="45712" marB="45712"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51219" name="Picture 42" descr="EPI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13" y="2959100"/>
            <a:ext cx="295275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 Box 70"/>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eaLnBrk="1" hangingPunct="1">
              <a:spcBef>
                <a:spcPct val="50000"/>
              </a:spcBef>
            </a:pPr>
            <a:endParaRPr lang="en-US" altLang="en-US" sz="2700">
              <a:solidFill>
                <a:srgbClr val="000000"/>
              </a:solidFill>
            </a:endParaRPr>
          </a:p>
        </p:txBody>
      </p:sp>
      <p:graphicFrame>
        <p:nvGraphicFramePr>
          <p:cNvPr id="381015" name="Group 87"/>
          <p:cNvGraphicFramePr>
            <a:graphicFrameLocks noGrp="1"/>
          </p:cNvGraphicFramePr>
          <p:nvPr>
            <p:ph sz="half" idx="1"/>
          </p:nvPr>
        </p:nvGraphicFramePr>
        <p:xfrm>
          <a:off x="268288" y="1431925"/>
          <a:ext cx="7151687" cy="7229474"/>
        </p:xfrm>
        <a:graphic>
          <a:graphicData uri="http://schemas.openxmlformats.org/drawingml/2006/table">
            <a:tbl>
              <a:tblPr/>
              <a:tblGrid>
                <a:gridCol w="1708141">
                  <a:extLst>
                    <a:ext uri="{9D8B030D-6E8A-4147-A177-3AD203B41FA5}">
                      <a16:colId xmlns:a16="http://schemas.microsoft.com/office/drawing/2014/main" val="20000"/>
                    </a:ext>
                  </a:extLst>
                </a:gridCol>
                <a:gridCol w="1721578">
                  <a:extLst>
                    <a:ext uri="{9D8B030D-6E8A-4147-A177-3AD203B41FA5}">
                      <a16:colId xmlns:a16="http://schemas.microsoft.com/office/drawing/2014/main" val="20001"/>
                    </a:ext>
                  </a:extLst>
                </a:gridCol>
                <a:gridCol w="1000195">
                  <a:extLst>
                    <a:ext uri="{9D8B030D-6E8A-4147-A177-3AD203B41FA5}">
                      <a16:colId xmlns:a16="http://schemas.microsoft.com/office/drawing/2014/main" val="20002"/>
                    </a:ext>
                  </a:extLst>
                </a:gridCol>
                <a:gridCol w="2721773">
                  <a:extLst>
                    <a:ext uri="{9D8B030D-6E8A-4147-A177-3AD203B41FA5}">
                      <a16:colId xmlns:a16="http://schemas.microsoft.com/office/drawing/2014/main" val="20003"/>
                    </a:ext>
                  </a:extLst>
                </a:gridCol>
              </a:tblGrid>
              <a:tr h="1110510">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Underwater ROV</a:t>
                      </a:r>
                    </a:p>
                  </a:txBody>
                  <a:tcPr marL="91441" marR="91441" marT="45722" marB="4572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91397">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41" marR="91441"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7434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41" marR="91441"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41" marR="91441"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713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41" marR="91441" marT="45722" marB="4572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a:t>
                      </a:r>
                    </a:p>
                  </a:txBody>
                  <a:tcPr marL="91441" marR="91441"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0074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Manufacturers:</a:t>
                      </a:r>
                    </a:p>
                  </a:txBody>
                  <a:tcPr marL="91441" marR="91441" marT="45722" marB="4572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Chasing</a:t>
                      </a:r>
                    </a:p>
                  </a:txBody>
                  <a:tcPr marL="91441" marR="91441"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90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a:t>
                      </a:r>
                    </a:p>
                  </a:txBody>
                  <a:tcPr marL="91441" marR="91441"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L="91441" marR="91441"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txBody>
                  <a:tcPr marL="91441" marR="91441"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3138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41" marR="91441" marT="45722" marB="4572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Capable of 490’ diving depth at 4 knots</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4k video camera</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Tether provides constant power source – battery alone lasts 4 hours</a:t>
                      </a:r>
                    </a:p>
                  </a:txBody>
                  <a:tcPr marL="91441" marR="91441"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592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41" marR="91441" marT="45722" marB="45722"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Video surveillance and documentation of oil spills. Vessel hull and underwater pipeline inspection, underwater oil spill investigation.</a:t>
                      </a:r>
                    </a:p>
                  </a:txBody>
                  <a:tcPr marL="91441" marR="91441"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503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41" marR="91441" marT="45722" marB="45722"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2000 lumen light, grabber arm</a:t>
                      </a:r>
                    </a:p>
                  </a:txBody>
                  <a:tcPr marL="91441" marR="91441" marT="45722" marB="4572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98677" name="Text Box 54"/>
          <p:cNvSpPr txBox="1">
            <a:spLocks noChangeArrowheads="1"/>
          </p:cNvSpPr>
          <p:nvPr/>
        </p:nvSpPr>
        <p:spPr bwMode="auto">
          <a:xfrm>
            <a:off x="357188" y="9075738"/>
            <a:ext cx="698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eaLnBrk="1" hangingPunct="1">
              <a:spcBef>
                <a:spcPct val="50000"/>
              </a:spcBef>
            </a:pPr>
            <a:r>
              <a:rPr lang="en-US" altLang="en-US" sz="1200">
                <a:solidFill>
                  <a:srgbClr val="000000"/>
                </a:solidFill>
                <a:latin typeface="Century Gothic" panose="020B0502020202020204" pitchFamily="34" charset="0"/>
              </a:rPr>
              <a:t>134</a:t>
            </a:r>
          </a:p>
        </p:txBody>
      </p:sp>
      <p:pic>
        <p:nvPicPr>
          <p:cNvPr id="1986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2149475"/>
            <a:ext cx="32448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eaLnBrk="1" hangingPunct="1">
              <a:spcBef>
                <a:spcPct val="50000"/>
              </a:spcBef>
            </a:pPr>
            <a:endParaRPr lang="en-US" altLang="en-US" sz="2700">
              <a:solidFill>
                <a:srgbClr val="000000"/>
              </a:solidFill>
            </a:endParaRPr>
          </a:p>
        </p:txBody>
      </p:sp>
      <p:graphicFrame>
        <p:nvGraphicFramePr>
          <p:cNvPr id="381015" name="Group 87"/>
          <p:cNvGraphicFramePr>
            <a:graphicFrameLocks noGrp="1"/>
          </p:cNvGraphicFramePr>
          <p:nvPr>
            <p:ph sz="half" idx="1"/>
            <p:extLst>
              <p:ext uri="{D42A27DB-BD31-4B8C-83A1-F6EECF244321}">
                <p14:modId xmlns:p14="http://schemas.microsoft.com/office/powerpoint/2010/main" val="3781740254"/>
              </p:ext>
            </p:extLst>
          </p:nvPr>
        </p:nvGraphicFramePr>
        <p:xfrm>
          <a:off x="268288" y="1023938"/>
          <a:ext cx="7151687" cy="8047038"/>
        </p:xfrm>
        <a:graphic>
          <a:graphicData uri="http://schemas.openxmlformats.org/drawingml/2006/table">
            <a:tbl>
              <a:tblPr/>
              <a:tblGrid>
                <a:gridCol w="1708141">
                  <a:extLst>
                    <a:ext uri="{9D8B030D-6E8A-4147-A177-3AD203B41FA5}">
                      <a16:colId xmlns:a16="http://schemas.microsoft.com/office/drawing/2014/main" val="20000"/>
                    </a:ext>
                  </a:extLst>
                </a:gridCol>
                <a:gridCol w="1721578">
                  <a:extLst>
                    <a:ext uri="{9D8B030D-6E8A-4147-A177-3AD203B41FA5}">
                      <a16:colId xmlns:a16="http://schemas.microsoft.com/office/drawing/2014/main" val="20001"/>
                    </a:ext>
                  </a:extLst>
                </a:gridCol>
                <a:gridCol w="1000195">
                  <a:extLst>
                    <a:ext uri="{9D8B030D-6E8A-4147-A177-3AD203B41FA5}">
                      <a16:colId xmlns:a16="http://schemas.microsoft.com/office/drawing/2014/main" val="20002"/>
                    </a:ext>
                  </a:extLst>
                </a:gridCol>
                <a:gridCol w="2721773">
                  <a:extLst>
                    <a:ext uri="{9D8B030D-6E8A-4147-A177-3AD203B41FA5}">
                      <a16:colId xmlns:a16="http://schemas.microsoft.com/office/drawing/2014/main" val="20003"/>
                    </a:ext>
                  </a:extLst>
                </a:gridCol>
              </a:tblGrid>
              <a:tr h="1171166">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Unmanned Aircraft Systems</a:t>
                      </a:r>
                    </a:p>
                  </a:txBody>
                  <a:tcPr marL="91441" marR="91441"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2201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41" marR="91441"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74317">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41" marR="91441"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41" marR="91441"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71323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41" marR="91441"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entury Gothic" pitchFamily="34" charset="0"/>
                      </a:endParaRP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 Total (Four rotary, one fixed wing)</a:t>
                      </a:r>
                      <a:endParaRPr kumimoji="0" lang="en-US" sz="1200" b="1" i="0" u="none" strike="noStrike" cap="none" normalizeH="0" baseline="0" dirty="0" smtClean="0">
                        <a:ln>
                          <a:noFill/>
                        </a:ln>
                        <a:solidFill>
                          <a:srgbClr val="FF0066"/>
                        </a:solidFill>
                        <a:effectLst/>
                        <a:latin typeface="Century Gothic" pitchFamily="34" charset="0"/>
                      </a:endParaRPr>
                    </a:p>
                  </a:txBody>
                  <a:tcPr marL="91441" marR="91441"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171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Manufacturers:</a:t>
                      </a:r>
                    </a:p>
                  </a:txBody>
                  <a:tcPr marL="91441" marR="91441"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Yuneec, DJI, Autel Robotics, FOX TECH</a:t>
                      </a:r>
                    </a:p>
                  </a:txBody>
                  <a:tcPr marL="91441" marR="91441"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54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a:t>
                      </a:r>
                    </a:p>
                  </a:txBody>
                  <a:tcPr marL="91441" marR="91441"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L="91441" marR="91441"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txBody>
                  <a:tcPr marL="91441" marR="91441"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8623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41" marR="91441"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Yuneec H520</a:t>
                      </a:r>
                      <a:r>
                        <a:rPr kumimoji="0" lang="en-US" sz="1200" b="0" i="0" u="none" strike="noStrike" cap="none" normalizeH="0" baseline="0" dirty="0" smtClean="0">
                          <a:ln>
                            <a:noFill/>
                          </a:ln>
                          <a:solidFill>
                            <a:schemeClr val="tx1"/>
                          </a:solidFill>
                          <a:effectLst/>
                          <a:latin typeface="Century Gothic" pitchFamily="34" charset="0"/>
                        </a:rPr>
                        <a:t>: One-half hour flight time, 160 thermal and 4K video cameras.</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Mavic 2 Pro: </a:t>
                      </a:r>
                      <a:r>
                        <a:rPr kumimoji="0" lang="en-US" sz="1200" b="0" i="0" u="none" strike="noStrike" cap="none" normalizeH="0" baseline="0" dirty="0" smtClean="0">
                          <a:ln>
                            <a:noFill/>
                          </a:ln>
                          <a:solidFill>
                            <a:schemeClr val="tx1"/>
                          </a:solidFill>
                          <a:effectLst/>
                          <a:latin typeface="Century Gothic" pitchFamily="34" charset="0"/>
                        </a:rPr>
                        <a:t>One- half hour flight time, 4k video camera.</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Autel Robotics </a:t>
                      </a:r>
                      <a:r>
                        <a:rPr kumimoji="0" lang="en-US" sz="1200" b="1" i="0" u="none" strike="noStrike" cap="none" normalizeH="0" baseline="0" dirty="0" err="1" smtClean="0">
                          <a:ln>
                            <a:noFill/>
                          </a:ln>
                          <a:solidFill>
                            <a:schemeClr val="tx1"/>
                          </a:solidFill>
                          <a:effectLst/>
                          <a:latin typeface="Century Gothic" pitchFamily="34" charset="0"/>
                        </a:rPr>
                        <a:t>Evo</a:t>
                      </a:r>
                      <a:r>
                        <a:rPr kumimoji="0" lang="en-US" sz="1200" b="1" i="0" u="none" strike="noStrike" cap="none" normalizeH="0" baseline="0" dirty="0" smtClean="0">
                          <a:ln>
                            <a:noFill/>
                          </a:ln>
                          <a:solidFill>
                            <a:schemeClr val="tx1"/>
                          </a:solidFill>
                          <a:effectLst/>
                          <a:latin typeface="Century Gothic" pitchFamily="34" charset="0"/>
                        </a:rPr>
                        <a:t> II Dual MDCD</a:t>
                      </a:r>
                      <a:r>
                        <a:rPr kumimoji="0" lang="en-US" sz="1200" b="0" i="0" u="none" strike="noStrike" cap="none" normalizeH="0" baseline="0" dirty="0" smtClean="0">
                          <a:ln>
                            <a:noFill/>
                          </a:ln>
                          <a:solidFill>
                            <a:schemeClr val="tx1"/>
                          </a:solidFill>
                          <a:effectLst/>
                          <a:latin typeface="Century Gothic" pitchFamily="34" charset="0"/>
                        </a:rPr>
                        <a:t>: One-half hour flight time, 640 thermal sensor combined with 8k/48MP visual camera.</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FOX TECH Great Shark: </a:t>
                      </a:r>
                      <a:r>
                        <a:rPr kumimoji="0" lang="en-US" sz="1200" b="0" i="0" u="none" strike="noStrike" cap="none" normalizeH="0" baseline="0" dirty="0" smtClean="0">
                          <a:ln>
                            <a:noFill/>
                          </a:ln>
                          <a:solidFill>
                            <a:schemeClr val="tx1"/>
                          </a:solidFill>
                          <a:effectLst/>
                          <a:latin typeface="Century Gothic" pitchFamily="34" charset="0"/>
                        </a:rPr>
                        <a:t>Vertical take off and land, 2.5 hours flight time, beyond visual line of sight capabilities and 4k video with 30x zoom.</a:t>
                      </a:r>
                      <a:endParaRPr kumimoji="0" lang="en-US" sz="1200" b="1" i="0" u="none" strike="noStrike" cap="none" normalizeH="0" baseline="0" dirty="0" smtClean="0">
                        <a:ln>
                          <a:noFill/>
                        </a:ln>
                        <a:solidFill>
                          <a:schemeClr val="tx1"/>
                        </a:solidFill>
                        <a:effectLst/>
                        <a:latin typeface="Century Gothic" pitchFamily="34" charset="0"/>
                      </a:endParaRPr>
                    </a:p>
                  </a:txBody>
                  <a:tcPr marL="91441" marR="91441"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19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41" marR="91441"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Video surveillance and documentation of oil spills. Shoreline assessment, wildlife surveillance, on water oil spotting.</a:t>
                      </a:r>
                    </a:p>
                  </a:txBody>
                  <a:tcPr marL="91441" marR="91441"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6944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L="91441" marR="91441" marT="45717" marB="45717"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Extra batteries for all to enable unlimited flight time.</a:t>
                      </a:r>
                    </a:p>
                  </a:txBody>
                  <a:tcPr marL="91441" marR="91441"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99701" name="Text Box 54"/>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eaLnBrk="1" hangingPunct="1">
              <a:spcBef>
                <a:spcPct val="50000"/>
              </a:spcBef>
            </a:pPr>
            <a:r>
              <a:rPr lang="en-US" altLang="en-US" sz="1200">
                <a:solidFill>
                  <a:srgbClr val="000000"/>
                </a:solidFill>
                <a:latin typeface="Century Gothic" panose="020B0502020202020204" pitchFamily="34" charset="0"/>
              </a:rPr>
              <a:t>135</a:t>
            </a:r>
          </a:p>
        </p:txBody>
      </p:sp>
      <p:pic>
        <p:nvPicPr>
          <p:cNvPr id="19970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7013" y="1725613"/>
            <a:ext cx="2808287"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4" name="Picture 2" descr="yuneec-h520-commercial-grade-dro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3471863"/>
            <a:ext cx="26828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51238"/>
            <a:ext cx="28067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78" t="14579" b="8040"/>
          <a:stretch/>
        </p:blipFill>
        <p:spPr>
          <a:xfrm>
            <a:off x="736600" y="1725612"/>
            <a:ext cx="2677086" cy="1575395"/>
          </a:xfrm>
          <a:prstGeom prst="rect">
            <a:avLst/>
          </a:prstGeom>
          <a:ln>
            <a:noFill/>
          </a:ln>
          <a:effectLst/>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153558590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220391143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65" name="TextBox 2"/>
          <p:cNvSpPr txBox="1">
            <a:spLocks noChangeArrowheads="1"/>
          </p:cNvSpPr>
          <p:nvPr/>
        </p:nvSpPr>
        <p:spPr bwMode="auto">
          <a:xfrm>
            <a:off x="717550" y="996950"/>
            <a:ext cx="64817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chemeClr val="tx1"/>
                </a:solidFill>
                <a:latin typeface="Times New Roman" panose="02020603050405020304" pitchFamily="18" charset="0"/>
              </a:defRPr>
            </a:lvl1pPr>
            <a:lvl2pPr marL="742950" indent="-285750">
              <a:defRPr sz="800">
                <a:solidFill>
                  <a:schemeClr val="tx1"/>
                </a:solidFill>
                <a:latin typeface="Times New Roman" panose="02020603050405020304" pitchFamily="18" charset="0"/>
              </a:defRPr>
            </a:lvl2pPr>
            <a:lvl3pPr marL="1143000" indent="-228600">
              <a:defRPr sz="800">
                <a:solidFill>
                  <a:schemeClr val="tx1"/>
                </a:solidFill>
                <a:latin typeface="Times New Roman" panose="02020603050405020304" pitchFamily="18" charset="0"/>
              </a:defRPr>
            </a:lvl3pPr>
            <a:lvl4pPr marL="1600200" indent="-228600">
              <a:defRPr sz="800">
                <a:solidFill>
                  <a:schemeClr val="tx1"/>
                </a:solidFill>
                <a:latin typeface="Times New Roman" panose="02020603050405020304" pitchFamily="18" charset="0"/>
              </a:defRPr>
            </a:lvl4pPr>
            <a:lvl5pPr marL="2057400" indent="-228600">
              <a:defRPr sz="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800">
                <a:solidFill>
                  <a:schemeClr val="tx1"/>
                </a:solidFill>
                <a:latin typeface="Times New Roman" panose="02020603050405020304" pitchFamily="18" charset="0"/>
              </a:defRPr>
            </a:lvl9pPr>
          </a:lstStyle>
          <a:p>
            <a:pPr algn="ctr"/>
            <a:r>
              <a:rPr lang="en-US" altLang="en-US" sz="2800">
                <a:latin typeface="Arial Black" panose="020B0A04020102020204" pitchFamily="34" charset="0"/>
              </a:rPr>
              <a:t>CONTACT INFORMATION</a:t>
            </a:r>
          </a:p>
        </p:txBody>
      </p:sp>
      <p:sp>
        <p:nvSpPr>
          <p:cNvPr id="200766" name="TextBox 3"/>
          <p:cNvSpPr txBox="1">
            <a:spLocks noChangeArrowheads="1"/>
          </p:cNvSpPr>
          <p:nvPr/>
        </p:nvSpPr>
        <p:spPr bwMode="auto">
          <a:xfrm>
            <a:off x="646113" y="1357313"/>
            <a:ext cx="648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chemeClr val="tx1"/>
                </a:solidFill>
                <a:latin typeface="Times New Roman" panose="02020603050405020304" pitchFamily="18" charset="0"/>
              </a:defRPr>
            </a:lvl1pPr>
            <a:lvl2pPr marL="742950" indent="-285750">
              <a:defRPr sz="800">
                <a:solidFill>
                  <a:schemeClr val="tx1"/>
                </a:solidFill>
                <a:latin typeface="Times New Roman" panose="02020603050405020304" pitchFamily="18" charset="0"/>
              </a:defRPr>
            </a:lvl2pPr>
            <a:lvl3pPr marL="1143000" indent="-228600">
              <a:defRPr sz="800">
                <a:solidFill>
                  <a:schemeClr val="tx1"/>
                </a:solidFill>
                <a:latin typeface="Times New Roman" panose="02020603050405020304" pitchFamily="18" charset="0"/>
              </a:defRPr>
            </a:lvl3pPr>
            <a:lvl4pPr marL="1600200" indent="-228600">
              <a:defRPr sz="800">
                <a:solidFill>
                  <a:schemeClr val="tx1"/>
                </a:solidFill>
                <a:latin typeface="Times New Roman" panose="02020603050405020304" pitchFamily="18" charset="0"/>
              </a:defRPr>
            </a:lvl4pPr>
            <a:lvl5pPr marL="2057400" indent="-228600">
              <a:defRPr sz="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800">
                <a:solidFill>
                  <a:schemeClr val="tx1"/>
                </a:solidFill>
                <a:latin typeface="Times New Roman" panose="02020603050405020304" pitchFamily="18" charset="0"/>
              </a:defRPr>
            </a:lvl9pPr>
          </a:lstStyle>
          <a:p>
            <a:pPr algn="ctr"/>
            <a:r>
              <a:rPr lang="en-US" altLang="en-US" sz="1200">
                <a:latin typeface="Arial Black" panose="020B0A04020102020204" pitchFamily="34" charset="0"/>
              </a:rPr>
              <a:t>24 – Hour Emergency Number</a:t>
            </a:r>
          </a:p>
          <a:p>
            <a:pPr algn="ctr"/>
            <a:r>
              <a:rPr lang="en-US" altLang="en-US" sz="1200">
                <a:latin typeface="Arial Black" panose="020B0A04020102020204" pitchFamily="34" charset="0"/>
              </a:rPr>
              <a:t>(907)659-2405</a:t>
            </a:r>
          </a:p>
          <a:p>
            <a:pPr algn="ctr"/>
            <a:r>
              <a:rPr lang="en-US" altLang="en-US" sz="1200">
                <a:latin typeface="Arial Black" panose="020B0A04020102020204" pitchFamily="34" charset="0"/>
              </a:rPr>
              <a:t>www.alaskacleanseas.org</a:t>
            </a:r>
          </a:p>
        </p:txBody>
      </p:sp>
      <p:sp>
        <p:nvSpPr>
          <p:cNvPr id="200767" name="TextBox 4"/>
          <p:cNvSpPr txBox="1">
            <a:spLocks noChangeArrowheads="1"/>
          </p:cNvSpPr>
          <p:nvPr/>
        </p:nvSpPr>
        <p:spPr bwMode="auto">
          <a:xfrm>
            <a:off x="1222375" y="8124825"/>
            <a:ext cx="22320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chemeClr val="tx1"/>
                </a:solidFill>
                <a:latin typeface="Times New Roman" panose="02020603050405020304" pitchFamily="18" charset="0"/>
              </a:defRPr>
            </a:lvl1pPr>
            <a:lvl2pPr marL="742950" indent="-285750">
              <a:defRPr sz="800">
                <a:solidFill>
                  <a:schemeClr val="tx1"/>
                </a:solidFill>
                <a:latin typeface="Times New Roman" panose="02020603050405020304" pitchFamily="18" charset="0"/>
              </a:defRPr>
            </a:lvl2pPr>
            <a:lvl3pPr marL="1143000" indent="-228600">
              <a:defRPr sz="800">
                <a:solidFill>
                  <a:schemeClr val="tx1"/>
                </a:solidFill>
                <a:latin typeface="Times New Roman" panose="02020603050405020304" pitchFamily="18" charset="0"/>
              </a:defRPr>
            </a:lvl3pPr>
            <a:lvl4pPr marL="1600200" indent="-228600">
              <a:defRPr sz="800">
                <a:solidFill>
                  <a:schemeClr val="tx1"/>
                </a:solidFill>
                <a:latin typeface="Times New Roman" panose="02020603050405020304" pitchFamily="18" charset="0"/>
              </a:defRPr>
            </a:lvl4pPr>
            <a:lvl5pPr marL="2057400" indent="-228600">
              <a:defRPr sz="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800">
                <a:solidFill>
                  <a:schemeClr val="tx1"/>
                </a:solidFill>
                <a:latin typeface="Times New Roman" panose="02020603050405020304" pitchFamily="18" charset="0"/>
              </a:defRPr>
            </a:lvl9pPr>
          </a:lstStyle>
          <a:p>
            <a:pPr algn="ctr"/>
            <a:r>
              <a:rPr lang="en-US" altLang="en-US" sz="1400" b="1">
                <a:latin typeface="Arial" panose="020B0604020202020204" pitchFamily="34" charset="0"/>
                <a:cs typeface="Arial" panose="020B0604020202020204" pitchFamily="34" charset="0"/>
              </a:rPr>
              <a:t>Anchorage Office:</a:t>
            </a:r>
          </a:p>
          <a:p>
            <a:pPr algn="ctr"/>
            <a:r>
              <a:rPr lang="en-US" altLang="en-US" sz="1400" i="1">
                <a:latin typeface="Arial" panose="020B0604020202020204" pitchFamily="34" charset="0"/>
                <a:cs typeface="Arial" panose="020B0604020202020204" pitchFamily="34" charset="0"/>
              </a:rPr>
              <a:t>Alaska Clean Seas</a:t>
            </a:r>
          </a:p>
          <a:p>
            <a:pPr algn="ctr"/>
            <a:r>
              <a:rPr lang="en-US" altLang="en-US" sz="1400" i="1">
                <a:latin typeface="Arial" panose="020B0604020202020204" pitchFamily="34" charset="0"/>
                <a:cs typeface="Arial" panose="020B0604020202020204" pitchFamily="34" charset="0"/>
              </a:rPr>
              <a:t>3300 C St. Suite 200</a:t>
            </a:r>
          </a:p>
          <a:p>
            <a:pPr algn="ctr"/>
            <a:r>
              <a:rPr lang="en-US" altLang="en-US" sz="1400" i="1">
                <a:latin typeface="Arial" panose="020B0604020202020204" pitchFamily="34" charset="0"/>
                <a:cs typeface="Arial" panose="020B0604020202020204" pitchFamily="34" charset="0"/>
              </a:rPr>
              <a:t>Anchorage, AK 99503</a:t>
            </a:r>
          </a:p>
          <a:p>
            <a:pPr algn="ctr"/>
            <a:endParaRPr lang="en-US" altLang="en-US" sz="1400" i="1">
              <a:latin typeface="Arial" panose="020B0604020202020204" pitchFamily="34" charset="0"/>
              <a:cs typeface="Arial" panose="020B0604020202020204" pitchFamily="34" charset="0"/>
            </a:endParaRPr>
          </a:p>
          <a:p>
            <a:pPr algn="ctr"/>
            <a:r>
              <a:rPr lang="en-US" altLang="en-US" sz="1400" b="1" i="1">
                <a:latin typeface="Arial" panose="020B0604020202020204" pitchFamily="34" charset="0"/>
                <a:cs typeface="Arial" panose="020B0604020202020204" pitchFamily="34" charset="0"/>
              </a:rPr>
              <a:t>Phone: (907) 743-8989</a:t>
            </a:r>
          </a:p>
          <a:p>
            <a:pPr algn="ctr"/>
            <a:r>
              <a:rPr lang="en-US" altLang="en-US" sz="1400" b="1" i="1">
                <a:latin typeface="Arial" panose="020B0604020202020204" pitchFamily="34" charset="0"/>
                <a:cs typeface="Arial" panose="020B0604020202020204" pitchFamily="34" charset="0"/>
              </a:rPr>
              <a:t>Fax: (907) 743-8988</a:t>
            </a:r>
          </a:p>
        </p:txBody>
      </p:sp>
      <p:sp>
        <p:nvSpPr>
          <p:cNvPr id="200768" name="TextBox 6"/>
          <p:cNvSpPr txBox="1">
            <a:spLocks noChangeArrowheads="1"/>
          </p:cNvSpPr>
          <p:nvPr/>
        </p:nvSpPr>
        <p:spPr bwMode="auto">
          <a:xfrm>
            <a:off x="4484688" y="8124825"/>
            <a:ext cx="22320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chemeClr val="tx1"/>
                </a:solidFill>
                <a:latin typeface="Times New Roman" panose="02020603050405020304" pitchFamily="18" charset="0"/>
              </a:defRPr>
            </a:lvl1pPr>
            <a:lvl2pPr marL="742950" indent="-285750">
              <a:defRPr sz="800">
                <a:solidFill>
                  <a:schemeClr val="tx1"/>
                </a:solidFill>
                <a:latin typeface="Times New Roman" panose="02020603050405020304" pitchFamily="18" charset="0"/>
              </a:defRPr>
            </a:lvl2pPr>
            <a:lvl3pPr marL="1143000" indent="-228600">
              <a:defRPr sz="800">
                <a:solidFill>
                  <a:schemeClr val="tx1"/>
                </a:solidFill>
                <a:latin typeface="Times New Roman" panose="02020603050405020304" pitchFamily="18" charset="0"/>
              </a:defRPr>
            </a:lvl3pPr>
            <a:lvl4pPr marL="1600200" indent="-228600">
              <a:defRPr sz="800">
                <a:solidFill>
                  <a:schemeClr val="tx1"/>
                </a:solidFill>
                <a:latin typeface="Times New Roman" panose="02020603050405020304" pitchFamily="18" charset="0"/>
              </a:defRPr>
            </a:lvl4pPr>
            <a:lvl5pPr marL="2057400" indent="-228600">
              <a:defRPr sz="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800">
                <a:solidFill>
                  <a:schemeClr val="tx1"/>
                </a:solidFill>
                <a:latin typeface="Times New Roman" panose="02020603050405020304" pitchFamily="18" charset="0"/>
              </a:defRPr>
            </a:lvl9pPr>
          </a:lstStyle>
          <a:p>
            <a:pPr algn="ctr"/>
            <a:r>
              <a:rPr lang="en-US" altLang="en-US" sz="1400" b="1">
                <a:latin typeface="Arial" panose="020B0604020202020204" pitchFamily="34" charset="0"/>
                <a:cs typeface="Arial" panose="020B0604020202020204" pitchFamily="34" charset="0"/>
              </a:rPr>
              <a:t>North Slope Office:</a:t>
            </a:r>
          </a:p>
          <a:p>
            <a:pPr algn="ctr"/>
            <a:r>
              <a:rPr lang="en-US" altLang="en-US" sz="1400" i="1">
                <a:latin typeface="Arial" panose="020B0604020202020204" pitchFamily="34" charset="0"/>
                <a:cs typeface="Arial" panose="020B0604020202020204" pitchFamily="34" charset="0"/>
              </a:rPr>
              <a:t>Alaska Clean Seas</a:t>
            </a:r>
          </a:p>
          <a:p>
            <a:pPr algn="ctr"/>
            <a:r>
              <a:rPr lang="en-US" altLang="en-US" sz="1400" i="1">
                <a:latin typeface="Arial" panose="020B0604020202020204" pitchFamily="34" charset="0"/>
                <a:cs typeface="Arial" panose="020B0604020202020204" pitchFamily="34" charset="0"/>
              </a:rPr>
              <a:t>P.O. Box 340022</a:t>
            </a:r>
          </a:p>
          <a:p>
            <a:pPr algn="ctr"/>
            <a:r>
              <a:rPr lang="en-US" altLang="en-US" sz="1400" i="1">
                <a:latin typeface="Arial" panose="020B0604020202020204" pitchFamily="34" charset="0"/>
                <a:cs typeface="Arial" panose="020B0604020202020204" pitchFamily="34" charset="0"/>
              </a:rPr>
              <a:t>Prudhoe Bay, AK 99734</a:t>
            </a:r>
          </a:p>
          <a:p>
            <a:pPr algn="ctr"/>
            <a:endParaRPr lang="en-US" altLang="en-US" sz="1400" i="1">
              <a:latin typeface="Arial" panose="020B0604020202020204" pitchFamily="34" charset="0"/>
              <a:cs typeface="Arial" panose="020B0604020202020204" pitchFamily="34" charset="0"/>
            </a:endParaRPr>
          </a:p>
          <a:p>
            <a:pPr algn="ctr"/>
            <a:r>
              <a:rPr lang="en-US" altLang="en-US" sz="1400" b="1" i="1">
                <a:latin typeface="Arial" panose="020B0604020202020204" pitchFamily="34" charset="0"/>
                <a:cs typeface="Arial" panose="020B0604020202020204" pitchFamily="34" charset="0"/>
              </a:rPr>
              <a:t>Phone: (907) 659-2405</a:t>
            </a:r>
          </a:p>
          <a:p>
            <a:pPr algn="ctr"/>
            <a:r>
              <a:rPr lang="en-US" altLang="en-US" sz="1400" b="1" i="1">
                <a:latin typeface="Arial" panose="020B0604020202020204" pitchFamily="34" charset="0"/>
                <a:cs typeface="Arial" panose="020B0604020202020204" pitchFamily="34" charset="0"/>
              </a:rPr>
              <a:t>Fax: (907) 659-2616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2447"/>
            <a:ext cx="7772400" cy="5073505"/>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351392" name="Group 160"/>
          <p:cNvGraphicFramePr>
            <a:graphicFrameLocks noGrp="1"/>
          </p:cNvGraphicFramePr>
          <p:nvPr>
            <p:ph sz="half" idx="1"/>
          </p:nvPr>
        </p:nvGraphicFramePr>
        <p:xfrm>
          <a:off x="573088" y="1795463"/>
          <a:ext cx="6759575" cy="6762749"/>
        </p:xfrm>
        <a:graphic>
          <a:graphicData uri="http://schemas.openxmlformats.org/drawingml/2006/table">
            <a:tbl>
              <a:tblPr/>
              <a:tblGrid>
                <a:gridCol w="1614487">
                  <a:extLst>
                    <a:ext uri="{9D8B030D-6E8A-4147-A177-3AD203B41FA5}">
                      <a16:colId xmlns:a16="http://schemas.microsoft.com/office/drawing/2014/main" val="20000"/>
                    </a:ext>
                  </a:extLst>
                </a:gridCol>
                <a:gridCol w="690563">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1398587">
                  <a:extLst>
                    <a:ext uri="{9D8B030D-6E8A-4147-A177-3AD203B41FA5}">
                      <a16:colId xmlns:a16="http://schemas.microsoft.com/office/drawing/2014/main" val="20003"/>
                    </a:ext>
                  </a:extLst>
                </a:gridCol>
                <a:gridCol w="2119313">
                  <a:extLst>
                    <a:ext uri="{9D8B030D-6E8A-4147-A177-3AD203B41FA5}">
                      <a16:colId xmlns:a16="http://schemas.microsoft.com/office/drawing/2014/main" val="20004"/>
                    </a:ext>
                  </a:extLst>
                </a:gridCol>
              </a:tblGrid>
              <a:tr h="579179">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Life Rafts</a:t>
                      </a:r>
                    </a:p>
                  </a:txBody>
                  <a:tcPr marT="45727" marB="4572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85006">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7" marB="45727"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7" marB="45727"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226185">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7" marB="4572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43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36 Total </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DBC, Guardian and Viking</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3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32 each, ACS          4 each, HAK</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43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rgbClr val="000000"/>
                          </a:solidFill>
                          <a:effectLst/>
                          <a:latin typeface="+mj-lt"/>
                        </a:rPr>
                        <a:t>  6 each, 4 person         1</a:t>
                      </a:r>
                      <a:r>
                        <a:rPr kumimoji="0" lang="en-US" sz="1200" b="0" i="0" u="none" strike="noStrike" kern="1200" cap="none" normalizeH="0" baseline="0" dirty="0" smtClean="0">
                          <a:ln>
                            <a:noFill/>
                          </a:ln>
                          <a:solidFill>
                            <a:srgbClr val="000000"/>
                          </a:solidFill>
                          <a:effectLst/>
                          <a:latin typeface="+mn-lt"/>
                          <a:ea typeface="+mn-ea"/>
                          <a:cs typeface="+mn-cs"/>
                        </a:rPr>
                        <a:t>1 each, 6 person</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43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15 each, 10 person        4 each, 6 person, HAK</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06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7" marB="45727"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Life saving equipment for vessels in distress.</a:t>
                      </a:r>
                    </a:p>
                  </a:txBody>
                  <a:tcPr marT="45727" marB="4572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52246" name="Picture 50" descr="DSCN01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100" y="2562225"/>
            <a:ext cx="223202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Picture 51" descr="Life 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700" y="4373563"/>
            <a:ext cx="201612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8" name="Picture 52" descr="life raf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2581275"/>
            <a:ext cx="216058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9" name="Text Box 121"/>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4</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3500" name="Group 220"/>
          <p:cNvGraphicFramePr>
            <a:graphicFrameLocks noGrp="1"/>
          </p:cNvGraphicFramePr>
          <p:nvPr>
            <p:ph sz="quarter" idx="1"/>
          </p:nvPr>
        </p:nvGraphicFramePr>
        <p:xfrm>
          <a:off x="573088" y="1500188"/>
          <a:ext cx="6794500" cy="7453311"/>
        </p:xfrm>
        <a:graphic>
          <a:graphicData uri="http://schemas.openxmlformats.org/drawingml/2006/table">
            <a:tbl>
              <a:tblPr/>
              <a:tblGrid>
                <a:gridCol w="1297107">
                  <a:extLst>
                    <a:ext uri="{9D8B030D-6E8A-4147-A177-3AD203B41FA5}">
                      <a16:colId xmlns:a16="http://schemas.microsoft.com/office/drawing/2014/main" val="20000"/>
                    </a:ext>
                  </a:extLst>
                </a:gridCol>
                <a:gridCol w="319117">
                  <a:extLst>
                    <a:ext uri="{9D8B030D-6E8A-4147-A177-3AD203B41FA5}">
                      <a16:colId xmlns:a16="http://schemas.microsoft.com/office/drawing/2014/main" val="20001"/>
                    </a:ext>
                  </a:extLst>
                </a:gridCol>
                <a:gridCol w="1336848">
                  <a:extLst>
                    <a:ext uri="{9D8B030D-6E8A-4147-A177-3AD203B41FA5}">
                      <a16:colId xmlns:a16="http://schemas.microsoft.com/office/drawing/2014/main" val="20002"/>
                    </a:ext>
                  </a:extLst>
                </a:gridCol>
                <a:gridCol w="217456">
                  <a:extLst>
                    <a:ext uri="{9D8B030D-6E8A-4147-A177-3AD203B41FA5}">
                      <a16:colId xmlns:a16="http://schemas.microsoft.com/office/drawing/2014/main" val="20003"/>
                    </a:ext>
                  </a:extLst>
                </a:gridCol>
                <a:gridCol w="1500336">
                  <a:extLst>
                    <a:ext uri="{9D8B030D-6E8A-4147-A177-3AD203B41FA5}">
                      <a16:colId xmlns:a16="http://schemas.microsoft.com/office/drawing/2014/main" val="20004"/>
                    </a:ext>
                  </a:extLst>
                </a:gridCol>
                <a:gridCol w="116851">
                  <a:extLst>
                    <a:ext uri="{9D8B030D-6E8A-4147-A177-3AD203B41FA5}">
                      <a16:colId xmlns:a16="http://schemas.microsoft.com/office/drawing/2014/main" val="20005"/>
                    </a:ext>
                  </a:extLst>
                </a:gridCol>
                <a:gridCol w="2006785">
                  <a:extLst>
                    <a:ext uri="{9D8B030D-6E8A-4147-A177-3AD203B41FA5}">
                      <a16:colId xmlns:a16="http://schemas.microsoft.com/office/drawing/2014/main" val="20006"/>
                    </a:ext>
                  </a:extLst>
                </a:gridCol>
              </a:tblGrid>
              <a:tr h="579127">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Dry Decons</a:t>
                      </a:r>
                    </a:p>
                  </a:txBody>
                  <a:tcPr marL="91448" marR="91448" marT="45714" marB="4571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0203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endParaRPr lang="en-US" sz="1800" dirty="0"/>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15">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70360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rgbClr val="FF0066"/>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rgbClr val="FF0066"/>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rgbClr val="FF0066"/>
                        </a:solidFill>
                        <a:effectLst/>
                        <a:latin typeface="+mj-lt"/>
                      </a:endParaRP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15">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chemeClr val="tx1"/>
                        </a:solidFill>
                        <a:effectLst/>
                        <a:latin typeface="+mj-lt"/>
                        <a:ea typeface="+mn-ea"/>
                        <a:cs typeface="+mn-cs"/>
                      </a:endParaRP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9551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mj-lt"/>
                      </a:endParaRPr>
                    </a:p>
                  </a:txBody>
                  <a:tcPr marL="91448" marR="91448" marT="45714" marB="4571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 </a:t>
                      </a:r>
                    </a:p>
                  </a:txBody>
                  <a:tcPr marL="91448" marR="91448" marT="45714" marB="45714" horzOverflow="overflow">
                    <a:lnL>
                      <a:noFill/>
                    </a:lnL>
                    <a:lnR>
                      <a:noFill/>
                    </a:lnR>
                    <a:lnT>
                      <a:noFill/>
                    </a:lnT>
                    <a:lnB>
                      <a:noFill/>
                    </a:lnB>
                    <a:lnTlToBr>
                      <a:noFill/>
                    </a:lnTlToBr>
                    <a:lnBlToTr>
                      <a:noFill/>
                    </a:lnBlToTr>
                    <a:noFill/>
                  </a:tcPr>
                </a:tc>
                <a:tc hMerge="1">
                  <a:txBody>
                    <a:bodyPr/>
                    <a:lstStyle/>
                    <a:p>
                      <a:endParaRPr lang="en-US"/>
                    </a:p>
                  </a:txBody>
                  <a:tcPr/>
                </a:tc>
                <a:tc gridSpan="3">
                  <a:txBody>
                    <a:bodyPr/>
                    <a:lstStyle/>
                    <a:p>
                      <a:endParaRPr lang="en-US" sz="1800" dirty="0"/>
                    </a:p>
                  </a:txBody>
                  <a:tcPr marL="91448" marR="91448" marT="45714" marB="45714"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 </a:t>
                      </a:r>
                    </a:p>
                  </a:txBody>
                  <a:tcPr marL="91448" marR="91448"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15">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8 Total </a:t>
                      </a: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2">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mj-lt"/>
                        </a:rPr>
                        <a:t>Alchem</a:t>
                      </a:r>
                      <a:r>
                        <a:rPr kumimoji="0" lang="en-US" sz="1200" b="0" i="0" u="none" strike="noStrike" cap="none" normalizeH="0" baseline="0" dirty="0" smtClean="0">
                          <a:ln>
                            <a:noFill/>
                          </a:ln>
                          <a:solidFill>
                            <a:srgbClr val="000000"/>
                          </a:solidFill>
                          <a:effectLst/>
                          <a:latin typeface="+mj-lt"/>
                        </a:rPr>
                        <a:t>, </a:t>
                      </a:r>
                      <a:r>
                        <a:rPr kumimoji="0" lang="en-US" sz="1200" b="0" i="0" u="none" strike="noStrike" cap="none" normalizeH="0" baseline="0" dirty="0" err="1" smtClean="0">
                          <a:ln>
                            <a:noFill/>
                          </a:ln>
                          <a:solidFill>
                            <a:srgbClr val="000000"/>
                          </a:solidFill>
                          <a:effectLst/>
                          <a:latin typeface="+mj-lt"/>
                        </a:rPr>
                        <a:t>Ameri</a:t>
                      </a:r>
                      <a:r>
                        <a:rPr kumimoji="0" lang="en-US" sz="1200" b="0" i="0" u="none" strike="noStrike" cap="none" normalizeH="0" baseline="0" dirty="0" smtClean="0">
                          <a:ln>
                            <a:noFill/>
                          </a:ln>
                          <a:solidFill>
                            <a:srgbClr val="000000"/>
                          </a:solidFill>
                          <a:effectLst/>
                          <a:latin typeface="+mj-lt"/>
                        </a:rPr>
                        <a:t>-can, Fruehauf, Hobbs, Union </a:t>
                      </a:r>
                      <a:r>
                        <a:rPr kumimoji="0" lang="en-US" sz="1200" b="0" i="0" u="none" strike="noStrike" cap="none" normalizeH="0" baseline="0" dirty="0" err="1" smtClean="0">
                          <a:ln>
                            <a:noFill/>
                          </a:ln>
                          <a:solidFill>
                            <a:srgbClr val="000000"/>
                          </a:solidFill>
                          <a:effectLst/>
                          <a:latin typeface="+mj-lt"/>
                        </a:rPr>
                        <a:t>Cointainer</a:t>
                      </a:r>
                      <a:r>
                        <a:rPr kumimoji="0" lang="en-US" sz="1200" b="0" i="0" u="none" strike="noStrike" cap="none" normalizeH="0" baseline="0" dirty="0" smtClean="0">
                          <a:ln>
                            <a:noFill/>
                          </a:ln>
                          <a:solidFill>
                            <a:srgbClr val="000000"/>
                          </a:solidFill>
                          <a:effectLst/>
                          <a:latin typeface="+mj-lt"/>
                        </a:rPr>
                        <a:t> Industries, and Wells Cargo</a:t>
                      </a: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7150">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ACS</a:t>
                      </a:r>
                    </a:p>
                  </a:txBody>
                  <a:tcPr marL="91448" marR="91448"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CPAI</a:t>
                      </a:r>
                    </a:p>
                  </a:txBody>
                  <a:tcPr marL="91448" marR="91448" marT="45714" marB="4571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74315">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4 each HAK</a:t>
                      </a:r>
                    </a:p>
                  </a:txBody>
                  <a:tcPr marL="91448" marR="91448"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486067705"/>
                  </a:ext>
                </a:extLst>
              </a:tr>
              <a:tr h="280974">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20’ to 50’ trailer or connex units</a:t>
                      </a: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7968">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8" marR="91448"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Provide dry decon facilities during response operations.</a:t>
                      </a:r>
                    </a:p>
                  </a:txBody>
                  <a:tcPr marL="91448" marR="91448"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8247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8" marR="91448" marT="45714" marB="45714" horzOverflow="overflow">
                    <a:lnL cap="flat">
                      <a:noFill/>
                    </a:lnL>
                    <a:lnR>
                      <a:noFill/>
                    </a:lnR>
                    <a:lnT>
                      <a:noFill/>
                    </a:lnT>
                    <a:lnB cap="flat">
                      <a:noFill/>
                    </a:lnB>
                    <a:lnTlToBr>
                      <a:noFill/>
                    </a:lnTlToBr>
                    <a:lnBlToTr>
                      <a:noFill/>
                    </a:lnBlToTr>
                    <a:noFill/>
                  </a:tcPr>
                </a:tc>
                <a:tc hMerge="1">
                  <a:txBody>
                    <a:bodyPr/>
                    <a:lstStyle/>
                    <a:p>
                      <a:endParaRPr lang="en-US"/>
                    </a:p>
                  </a:txBody>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Generator, Tail Roll Truck or Trailer</a:t>
                      </a:r>
                      <a:endParaRPr kumimoji="0" lang="en-US" sz="1200" b="0" i="0" u="none" strike="noStrike" cap="none" normalizeH="0" baseline="0" dirty="0" smtClean="0">
                        <a:ln>
                          <a:noFill/>
                        </a:ln>
                        <a:solidFill>
                          <a:schemeClr val="tx1"/>
                        </a:solidFill>
                        <a:effectLst/>
                        <a:latin typeface="+mj-lt"/>
                      </a:endParaRPr>
                    </a:p>
                  </a:txBody>
                  <a:tcPr marL="91448" marR="91448" marT="45714" marB="4571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328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pic>
        <p:nvPicPr>
          <p:cNvPr id="53283" name="Picture 158" descr="EOA Dry De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0" y="2149475"/>
            <a:ext cx="2540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4" name="Picture 159" descr="MVC-004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25" y="4910138"/>
            <a:ext cx="1619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70"/>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5</a:t>
            </a:r>
          </a:p>
        </p:txBody>
      </p:sp>
      <p:pic>
        <p:nvPicPr>
          <p:cNvPr id="53286" name="Picture 34" descr="C:\Users\lburns\Desktop\outside.JPG"/>
          <p:cNvPicPr>
            <a:picLocks noChangeAspect="1" noChangeArrowheads="1"/>
          </p:cNvPicPr>
          <p:nvPr/>
        </p:nvPicPr>
        <p:blipFill>
          <a:blip r:embed="rId5">
            <a:extLst>
              <a:ext uri="{28A0092B-C50C-407E-A947-70E740481C1C}">
                <a14:useLocalDpi xmlns:a14="http://schemas.microsoft.com/office/drawing/2010/main" val="0"/>
              </a:ext>
            </a:extLst>
          </a:blip>
          <a:srcRect l="33888" t="26778" r="25555" b="33472"/>
          <a:stretch>
            <a:fillRect/>
          </a:stretch>
        </p:blipFill>
        <p:spPr bwMode="auto">
          <a:xfrm>
            <a:off x="4162425" y="2149475"/>
            <a:ext cx="26035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7"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713" y="4910138"/>
            <a:ext cx="1628775"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88" name="Picture 29"/>
          <p:cNvPicPr>
            <a:picLocks noChangeAspect="1" noChangeArrowheads="1"/>
          </p:cNvPicPr>
          <p:nvPr/>
        </p:nvPicPr>
        <p:blipFill>
          <a:blip r:embed="rId7">
            <a:extLst>
              <a:ext uri="{28A0092B-C50C-407E-A947-70E740481C1C}">
                <a14:useLocalDpi xmlns:a14="http://schemas.microsoft.com/office/drawing/2010/main" val="0"/>
              </a:ext>
            </a:extLst>
          </a:blip>
          <a:srcRect t="17032" b="17192"/>
          <a:stretch>
            <a:fillRect/>
          </a:stretch>
        </p:blipFill>
        <p:spPr bwMode="auto">
          <a:xfrm>
            <a:off x="3109913" y="4884738"/>
            <a:ext cx="142716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89857" y="2346325"/>
            <a:ext cx="6336704" cy="6638925"/>
          </a:xfrm>
        </p:spPr>
        <p:txBody>
          <a:bodyPr/>
          <a:lstStyle/>
          <a:p>
            <a:pPr marL="0" indent="0">
              <a:buNone/>
            </a:pPr>
            <a:r>
              <a:rPr lang="en-US" sz="1400" b="1" dirty="0" smtClean="0"/>
              <a:t>Printing Instructions:</a:t>
            </a:r>
          </a:p>
          <a:p>
            <a:pPr marL="0" indent="0">
              <a:buNone/>
            </a:pPr>
            <a:r>
              <a:rPr lang="en-US" sz="1400" dirty="0" smtClean="0"/>
              <a:t>For best results, set to print in color, two-sided, </a:t>
            </a:r>
            <a:r>
              <a:rPr lang="en-US" sz="1400" dirty="0"/>
              <a:t>8 ½ x 11 inch Letter </a:t>
            </a:r>
            <a:r>
              <a:rPr lang="en-US" sz="1400" dirty="0" smtClean="0"/>
              <a:t>paper. The inserted blank pages will allow each section break to begin on an odd page. </a:t>
            </a:r>
            <a:endParaRPr lang="en-US" sz="1400" dirty="0"/>
          </a:p>
        </p:txBody>
      </p:sp>
    </p:spTree>
    <p:extLst>
      <p:ext uri="{BB962C8B-B14F-4D97-AF65-F5344CB8AC3E}">
        <p14:creationId xmlns:p14="http://schemas.microsoft.com/office/powerpoint/2010/main" val="27577741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4568" name="Group 264"/>
          <p:cNvGraphicFramePr>
            <a:graphicFrameLocks noGrp="1"/>
          </p:cNvGraphicFramePr>
          <p:nvPr>
            <p:ph sz="quarter" idx="1"/>
          </p:nvPr>
        </p:nvGraphicFramePr>
        <p:xfrm>
          <a:off x="501650" y="1357313"/>
          <a:ext cx="6769099" cy="6707188"/>
        </p:xfrm>
        <a:graphic>
          <a:graphicData uri="http://schemas.openxmlformats.org/drawingml/2006/table">
            <a:tbl>
              <a:tblPr/>
              <a:tblGrid>
                <a:gridCol w="1618731">
                  <a:extLst>
                    <a:ext uri="{9D8B030D-6E8A-4147-A177-3AD203B41FA5}">
                      <a16:colId xmlns:a16="http://schemas.microsoft.com/office/drawing/2014/main" val="20000"/>
                    </a:ext>
                  </a:extLst>
                </a:gridCol>
                <a:gridCol w="613631">
                  <a:extLst>
                    <a:ext uri="{9D8B030D-6E8A-4147-A177-3AD203B41FA5}">
                      <a16:colId xmlns:a16="http://schemas.microsoft.com/office/drawing/2014/main" val="20001"/>
                    </a:ext>
                  </a:extLst>
                </a:gridCol>
                <a:gridCol w="875912">
                  <a:extLst>
                    <a:ext uri="{9D8B030D-6E8A-4147-A177-3AD203B41FA5}">
                      <a16:colId xmlns:a16="http://schemas.microsoft.com/office/drawing/2014/main" val="20002"/>
                    </a:ext>
                  </a:extLst>
                </a:gridCol>
                <a:gridCol w="1400835">
                  <a:extLst>
                    <a:ext uri="{9D8B030D-6E8A-4147-A177-3AD203B41FA5}">
                      <a16:colId xmlns:a16="http://schemas.microsoft.com/office/drawing/2014/main" val="20003"/>
                    </a:ext>
                  </a:extLst>
                </a:gridCol>
                <a:gridCol w="259923">
                  <a:extLst>
                    <a:ext uri="{9D8B030D-6E8A-4147-A177-3AD203B41FA5}">
                      <a16:colId xmlns:a16="http://schemas.microsoft.com/office/drawing/2014/main" val="20004"/>
                    </a:ext>
                  </a:extLst>
                </a:gridCol>
                <a:gridCol w="2000067">
                  <a:extLst>
                    <a:ext uri="{9D8B030D-6E8A-4147-A177-3AD203B41FA5}">
                      <a16:colId xmlns:a16="http://schemas.microsoft.com/office/drawing/2014/main" val="20005"/>
                    </a:ext>
                  </a:extLst>
                </a:gridCol>
              </a:tblGrid>
              <a:tr h="875948">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Wet Decons</a:t>
                      </a:r>
                    </a:p>
                  </a:txBody>
                  <a:tcPr marL="91445" marR="91445" marT="45723" marB="4572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88006">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5" marR="91445"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5" marR="91445" marT="45723" marB="45723"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5" marR="91445"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93821">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            </a:t>
                      </a:r>
                      <a:endParaRPr kumimoji="0" lang="en-US" sz="1200" b="0" i="0" u="none" strike="noStrike" cap="none" normalizeH="0" baseline="0" dirty="0" smtClean="0">
                        <a:ln>
                          <a:noFill/>
                        </a:ln>
                        <a:solidFill>
                          <a:schemeClr val="tx1"/>
                        </a:solidFill>
                        <a:effectLst/>
                        <a:latin typeface="+mj-lt"/>
                      </a:endParaRPr>
                    </a:p>
                  </a:txBody>
                  <a:tcPr marL="91445" marR="91445"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5" marR="91445" marT="45723" marB="45723"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5" marR="91445" marT="45719" marB="4571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130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5" marR="91445"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L="91445" marR="91445"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39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5" marR="91445"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 Total </a:t>
                      </a:r>
                    </a:p>
                  </a:txBody>
                  <a:tcPr marL="91445" marR="91445"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60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5" marR="91445"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Intercontinental</a:t>
                      </a:r>
                    </a:p>
                  </a:txBody>
                  <a:tcPr marL="91445" marR="91445"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109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L="91445" marR="91445" marT="45723" marB="45723"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CPAI</a:t>
                      </a:r>
                    </a:p>
                  </a:txBody>
                  <a:tcPr marL="91445" marR="91445" marT="45723" marB="45723"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5" marR="91445" marT="45723" marB="45723"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5" marR="91445"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99516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5" marR="91445"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These self-contained decontamination units are designed to be hauled with either a Dempster system equipped truck or a pickup truck to a spill response site.</a:t>
                      </a:r>
                    </a:p>
                  </a:txBody>
                  <a:tcPr marL="91445" marR="91445"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5418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5" marR="91445"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Designed to accommodate either wet or dry decon processes.</a:t>
                      </a:r>
                    </a:p>
                  </a:txBody>
                  <a:tcPr marL="91445" marR="91445"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9661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5" marR="91445" marT="0" marB="45723"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Generator power for Kuparuk unit: HAK equipped with dedicated generator. Transport truck.</a:t>
                      </a:r>
                      <a:endParaRPr kumimoji="0" lang="en-US" sz="1200" b="0" i="0" u="none" strike="noStrike" cap="none" normalizeH="0" baseline="0" dirty="0" smtClean="0">
                        <a:ln>
                          <a:noFill/>
                        </a:ln>
                        <a:solidFill>
                          <a:schemeClr val="tx1"/>
                        </a:solidFill>
                        <a:effectLst/>
                        <a:latin typeface="+mj-lt"/>
                      </a:endParaRPr>
                    </a:p>
                  </a:txBody>
                  <a:tcPr marL="91445" marR="91445" marT="0" marB="4572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5384" name="Text Box 7"/>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55322" name="Object 58"/>
          <p:cNvGraphicFramePr>
            <a:graphicFrameLocks noGrp="1" noChangeAspect="1"/>
          </p:cNvGraphicFramePr>
          <p:nvPr>
            <p:ph sz="quarter" idx="2"/>
          </p:nvPr>
        </p:nvGraphicFramePr>
        <p:xfrm>
          <a:off x="2630488" y="2135188"/>
          <a:ext cx="2511425" cy="1885950"/>
        </p:xfrm>
        <a:graphic>
          <a:graphicData uri="http://schemas.openxmlformats.org/presentationml/2006/ole">
            <mc:AlternateContent xmlns:mc="http://schemas.openxmlformats.org/markup-compatibility/2006">
              <mc:Choice xmlns:v="urn:schemas-microsoft-com:vml" Requires="v">
                <p:oleObj spid="_x0000_s55356" name="Photo Editor Photo" r:id="rId3" imgW="6095238" imgH="4571429" progId="MSPhotoEd.3">
                  <p:embed/>
                </p:oleObj>
              </mc:Choice>
              <mc:Fallback>
                <p:oleObj name="Photo Editor Photo" r:id="rId3" imgW="6095238" imgH="4571429" progId="MSPhotoEd.3">
                  <p:embed/>
                  <p:pic>
                    <p:nvPicPr>
                      <p:cNvPr id="0" name="Object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2135188"/>
                        <a:ext cx="25114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 Box 111"/>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6</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nvSpPr>
        <p:spPr bwMode="auto">
          <a:xfrm>
            <a:off x="646113" y="2581275"/>
            <a:ext cx="6529387" cy="2603500"/>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r>
              <a:rPr lang="en-US" sz="4500" b="1" dirty="0">
                <a:solidFill>
                  <a:srgbClr val="000066"/>
                </a:solidFill>
                <a:latin typeface="+mj-lt"/>
              </a:rPr>
              <a:t>Vessels </a:t>
            </a:r>
            <a:br>
              <a:rPr lang="en-US" sz="4500" b="1" dirty="0">
                <a:solidFill>
                  <a:srgbClr val="000066"/>
                </a:solidFill>
                <a:latin typeface="+mj-lt"/>
              </a:rPr>
            </a:br>
            <a:r>
              <a:rPr lang="en-US" sz="3200" b="1" dirty="0">
                <a:solidFill>
                  <a:srgbClr val="000066"/>
                </a:solidFill>
                <a:latin typeface="+mj-lt"/>
              </a:rPr>
              <a:t>and</a:t>
            </a:r>
            <a:r>
              <a:rPr lang="en-US" sz="4500" b="1" dirty="0">
                <a:solidFill>
                  <a:srgbClr val="000066"/>
                </a:solidFill>
                <a:latin typeface="+mj-lt"/>
              </a:rPr>
              <a:t/>
            </a:r>
            <a:br>
              <a:rPr lang="en-US" sz="4500" b="1" dirty="0">
                <a:solidFill>
                  <a:srgbClr val="000066"/>
                </a:solidFill>
                <a:latin typeface="+mj-lt"/>
              </a:rPr>
            </a:br>
            <a:r>
              <a:rPr lang="en-US" sz="4500" b="1" dirty="0">
                <a:solidFill>
                  <a:srgbClr val="000066"/>
                </a:solidFill>
                <a:latin typeface="+mj-lt"/>
              </a:rPr>
              <a:t>Accessories</a:t>
            </a:r>
          </a:p>
          <a:p>
            <a:pPr algn="ctr" defTabSz="1019175">
              <a:spcBef>
                <a:spcPct val="50000"/>
              </a:spcBef>
              <a:defRPr/>
            </a:pPr>
            <a:endParaRPr lang="en-US" sz="2700" dirty="0"/>
          </a:p>
        </p:txBody>
      </p:sp>
      <p:sp>
        <p:nvSpPr>
          <p:cNvPr id="16387" name="Text Box 12"/>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B</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14102106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362632" name="Group 136"/>
          <p:cNvGraphicFramePr>
            <a:graphicFrameLocks noGrp="1"/>
          </p:cNvGraphicFramePr>
          <p:nvPr>
            <p:ph sz="half" idx="1"/>
          </p:nvPr>
        </p:nvGraphicFramePr>
        <p:xfrm>
          <a:off x="573088" y="1795463"/>
          <a:ext cx="6759575" cy="6454775"/>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57910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Agviq</a:t>
                      </a:r>
                    </a:p>
                  </a:txBody>
                  <a:tcPr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68103">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871">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3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 Total </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8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Grayling Marine</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72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Draft: 2’ 6”</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900 gallons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0950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Twin Lugger, 250 HP each, jets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872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Range:  280 NM @ 2300 RPM w/28 HRS operating time</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888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Cruising Speed: 8 -12 kts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55 ft., 45,000 lbs.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6400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1" marB="45711"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Transporting equipment and personnel, boom deployment and skimming activities.</a:t>
                      </a:r>
                    </a:p>
                  </a:txBody>
                  <a:tcPr marT="0" marB="45711"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bl>
          </a:graphicData>
        </a:graphic>
      </p:graphicFrame>
      <p:pic>
        <p:nvPicPr>
          <p:cNvPr id="58397" name="Picture 43" descr="AGVI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575" y="2508250"/>
            <a:ext cx="30241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8" name="Text Box 77"/>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3758" name="Group 238"/>
          <p:cNvGraphicFramePr>
            <a:graphicFrameLocks noGrp="1"/>
          </p:cNvGraphicFramePr>
          <p:nvPr>
            <p:ph sz="half" idx="1"/>
          </p:nvPr>
        </p:nvGraphicFramePr>
        <p:xfrm>
          <a:off x="573088" y="1500188"/>
          <a:ext cx="6759575" cy="6629400"/>
        </p:xfrm>
        <a:graphic>
          <a:graphicData uri="http://schemas.openxmlformats.org/drawingml/2006/table">
            <a:tbl>
              <a:tblPr/>
              <a:tblGrid>
                <a:gridCol w="1614487">
                  <a:extLst>
                    <a:ext uri="{9D8B030D-6E8A-4147-A177-3AD203B41FA5}">
                      <a16:colId xmlns:a16="http://schemas.microsoft.com/office/drawing/2014/main" val="20000"/>
                    </a:ext>
                  </a:extLst>
                </a:gridCol>
                <a:gridCol w="1050925">
                  <a:extLst>
                    <a:ext uri="{9D8B030D-6E8A-4147-A177-3AD203B41FA5}">
                      <a16:colId xmlns:a16="http://schemas.microsoft.com/office/drawing/2014/main" val="20001"/>
                    </a:ext>
                  </a:extLst>
                </a:gridCol>
                <a:gridCol w="4094163">
                  <a:extLst>
                    <a:ext uri="{9D8B030D-6E8A-4147-A177-3AD203B41FA5}">
                      <a16:colId xmlns:a16="http://schemas.microsoft.com/office/drawing/2014/main" val="20002"/>
                    </a:ext>
                  </a:extLst>
                </a:gridCol>
              </a:tblGrid>
              <a:tr h="57911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Big Dipper</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5661">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14">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 Total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Grayling Marine</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Draft: 2’6”</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632 gallons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Twin CAT, 450 HP each, jets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Range: 75 NM @ 2400 RPM w/17.5 HRS operating time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431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Cruising Speed: 8 -12 kts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857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45 ft., 37,000 lbs.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64007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7" marB="4571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Transporting equipment and personnel, boom deployment and skimming activities.</a:t>
                      </a:r>
                    </a:p>
                  </a:txBody>
                  <a:tcPr marT="0" marB="4571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bl>
          </a:graphicData>
        </a:graphic>
      </p:graphicFrame>
      <p:pic>
        <p:nvPicPr>
          <p:cNvPr id="59420" name="Picture 45" descr="Boat Big Dip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675" y="2220913"/>
            <a:ext cx="22780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1" name="Text Box 235"/>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8</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3758" name="Group 238"/>
          <p:cNvGraphicFramePr>
            <a:graphicFrameLocks noGrp="1"/>
          </p:cNvGraphicFramePr>
          <p:nvPr>
            <p:ph sz="half" idx="1"/>
          </p:nvPr>
        </p:nvGraphicFramePr>
        <p:xfrm>
          <a:off x="573088" y="1500188"/>
          <a:ext cx="6759575" cy="7381875"/>
        </p:xfrm>
        <a:graphic>
          <a:graphicData uri="http://schemas.openxmlformats.org/drawingml/2006/table">
            <a:tbl>
              <a:tblPr/>
              <a:tblGrid>
                <a:gridCol w="1614487">
                  <a:extLst>
                    <a:ext uri="{9D8B030D-6E8A-4147-A177-3AD203B41FA5}">
                      <a16:colId xmlns:a16="http://schemas.microsoft.com/office/drawing/2014/main" val="20000"/>
                    </a:ext>
                  </a:extLst>
                </a:gridCol>
                <a:gridCol w="1050925">
                  <a:extLst>
                    <a:ext uri="{9D8B030D-6E8A-4147-A177-3AD203B41FA5}">
                      <a16:colId xmlns:a16="http://schemas.microsoft.com/office/drawing/2014/main" val="20001"/>
                    </a:ext>
                  </a:extLst>
                </a:gridCol>
                <a:gridCol w="4094163">
                  <a:extLst>
                    <a:ext uri="{9D8B030D-6E8A-4147-A177-3AD203B41FA5}">
                      <a16:colId xmlns:a16="http://schemas.microsoft.com/office/drawing/2014/main" val="20002"/>
                    </a:ext>
                  </a:extLst>
                </a:gridCol>
              </a:tblGrid>
              <a:tr h="579163">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Point McIntyre</a:t>
                      </a:r>
                    </a:p>
                  </a:txBody>
                  <a:tcPr marT="45721" marB="4572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5889">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1" marB="45721"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37">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1" marB="4572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1" marB="4572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74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 Total </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74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Munson</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3952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Draft: 2’8” </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Fuel Capacity: 500 Gallons</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767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Engines: Twin Volvo D13 800HP (Rated 800 BHP @ 2,300 RPM) / Twin Hamilton HJ403 jet drives</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Persons and Cargo Capacity:12,000 lbs.</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Range: 127 NM @  2150 RPM  w/12 HRS operating time </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4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Cruising Speed: 22-25 Knots@  2150 to 2200 RPM</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857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1" marB="4572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48 ft., 45,951 lbs. 16’ beam</a:t>
                      </a:r>
                    </a:p>
                  </a:txBody>
                  <a:tcPr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8687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1" marB="45721"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Equipment and personnel transport /deploying and towing open ocean containment boom, operating oil skimmers, towing small oil spill response barges. </a:t>
                      </a:r>
                    </a:p>
                  </a:txBody>
                  <a:tcPr marT="0" marB="45721"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8461" name="Text Box 235"/>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9</a:t>
            </a:r>
          </a:p>
        </p:txBody>
      </p:sp>
      <p:pic>
        <p:nvPicPr>
          <p:cNvPr id="604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2286000"/>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5780" name="Group 212"/>
          <p:cNvGraphicFramePr>
            <a:graphicFrameLocks noGrp="1"/>
          </p:cNvGraphicFramePr>
          <p:nvPr>
            <p:ph sz="half" idx="1"/>
          </p:nvPr>
        </p:nvGraphicFramePr>
        <p:xfrm>
          <a:off x="430213" y="1428750"/>
          <a:ext cx="6759575" cy="7502525"/>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61283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Bay Boats</a:t>
                      </a:r>
                    </a:p>
                  </a:txBody>
                  <a:tcPr marT="45724" marB="4572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13243">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0641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905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 Total </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9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Rozema Boat Works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905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89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 each, Camden Bay, Gwydyr Bay, and </a:t>
                      </a:r>
                      <a:r>
                        <a:rPr kumimoji="0" lang="en-US" sz="1200" b="0" i="0" u="none" strike="noStrike" cap="none" normalizeH="0" baseline="0" dirty="0" err="1" smtClean="0">
                          <a:ln>
                            <a:noFill/>
                          </a:ln>
                          <a:solidFill>
                            <a:srgbClr val="000000"/>
                          </a:solidFill>
                          <a:effectLst/>
                          <a:latin typeface="+mj-lt"/>
                        </a:rPr>
                        <a:t>Mikkelsen</a:t>
                      </a:r>
                      <a:r>
                        <a:rPr kumimoji="0" lang="en-US" sz="1200" b="0" i="0" u="none" strike="noStrike" cap="none" normalizeH="0" baseline="0" dirty="0" smtClean="0">
                          <a:ln>
                            <a:noFill/>
                          </a:ln>
                          <a:solidFill>
                            <a:srgbClr val="000000"/>
                          </a:solidFill>
                          <a:effectLst/>
                          <a:latin typeface="+mj-lt"/>
                        </a:rPr>
                        <a:t> Bay</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4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Draft: 3’9”</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889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700 gallons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905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Twin Lugger, 450 HP each, prop</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889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Range: 340 NM @ 2,000 RPM w/20 HRS operating time</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905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Cruising Speed: 17 kts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2889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42 ft., 37,000 lbs.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r h="11887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4" marB="45724"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Moving and deploying boom, skimmers, containment barges, and transporting personnel and equipment.  The twin engine power supply allows for larger towing capacity and provides increased speed.</a:t>
                      </a:r>
                    </a:p>
                  </a:txBody>
                  <a:tcPr marT="0" marB="45724"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61471" name="Picture 43" descr="camdenwlor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63" y="2111375"/>
            <a:ext cx="30972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2" name="Picture 44" descr="Mikkel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7638" y="2076450"/>
            <a:ext cx="32353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9" name="Text Box 21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10</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4711" name="Group 167"/>
          <p:cNvGraphicFramePr>
            <a:graphicFrameLocks noGrp="1"/>
          </p:cNvGraphicFramePr>
          <p:nvPr>
            <p:ph sz="half" idx="1"/>
          </p:nvPr>
        </p:nvGraphicFramePr>
        <p:xfrm>
          <a:off x="573088" y="1789113"/>
          <a:ext cx="6759575" cy="6950075"/>
        </p:xfrm>
        <a:graphic>
          <a:graphicData uri="http://schemas.openxmlformats.org/drawingml/2006/table">
            <a:tbl>
              <a:tblPr/>
              <a:tblGrid>
                <a:gridCol w="1657350">
                  <a:extLst>
                    <a:ext uri="{9D8B030D-6E8A-4147-A177-3AD203B41FA5}">
                      <a16:colId xmlns:a16="http://schemas.microsoft.com/office/drawing/2014/main" val="20000"/>
                    </a:ext>
                  </a:extLst>
                </a:gridCol>
                <a:gridCol w="1766887">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59051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Fireweed </a:t>
                      </a: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Arctic Rose</a:t>
                      </a:r>
                    </a:p>
                  </a:txBody>
                  <a:tcPr marT="45718" marB="4571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93812">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18" marB="45718"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65103">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8" marB="45718"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89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 Total </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9684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Munson</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936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936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 each, Fireweed and Arctic Rose</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Draft: 2’8”</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650 gallons</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Twin Cummins, 250 HP each, prop</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Range: 456 NM @ 2300 RPM w/38 HRS operating time</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743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Cruising Speed: 12 kts</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31589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38 ft., 30,000 lbs.</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r h="6400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8" marB="45718"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Transporting equipment and personnel, towing boom and mini-barges for spill response.</a:t>
                      </a:r>
                    </a:p>
                  </a:txBody>
                  <a:tcPr marT="0" marB="45718"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62495" name="Pictur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495550"/>
            <a:ext cx="2906713" cy="2273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2496" name="Picture 47" descr="Arctic R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38" y="2508250"/>
            <a:ext cx="313055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3" name="Text Box 11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11</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7756" name="Group 140"/>
          <p:cNvGraphicFramePr>
            <a:graphicFrameLocks noGrp="1"/>
          </p:cNvGraphicFramePr>
          <p:nvPr>
            <p:ph sz="half" idx="1"/>
          </p:nvPr>
        </p:nvGraphicFramePr>
        <p:xfrm>
          <a:off x="573088" y="1644650"/>
          <a:ext cx="6759575" cy="6931025"/>
        </p:xfrm>
        <a:graphic>
          <a:graphicData uri="http://schemas.openxmlformats.org/drawingml/2006/table">
            <a:tbl>
              <a:tblPr/>
              <a:tblGrid>
                <a:gridCol w="1614487">
                  <a:extLst>
                    <a:ext uri="{9D8B030D-6E8A-4147-A177-3AD203B41FA5}">
                      <a16:colId xmlns:a16="http://schemas.microsoft.com/office/drawing/2014/main" val="20000"/>
                    </a:ext>
                  </a:extLst>
                </a:gridCol>
                <a:gridCol w="1050925">
                  <a:extLst>
                    <a:ext uri="{9D8B030D-6E8A-4147-A177-3AD203B41FA5}">
                      <a16:colId xmlns:a16="http://schemas.microsoft.com/office/drawing/2014/main" val="20001"/>
                    </a:ext>
                  </a:extLst>
                </a:gridCol>
                <a:gridCol w="4094163">
                  <a:extLst>
                    <a:ext uri="{9D8B030D-6E8A-4147-A177-3AD203B41FA5}">
                      <a16:colId xmlns:a16="http://schemas.microsoft.com/office/drawing/2014/main" val="20002"/>
                    </a:ext>
                  </a:extLst>
                </a:gridCol>
              </a:tblGrid>
              <a:tr h="57911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Deployer </a:t>
                      </a: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Retriever</a:t>
                      </a:r>
                    </a:p>
                  </a:txBody>
                  <a:tcPr marT="45715" marB="4571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7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5" marB="4571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8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 Total </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8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Munson</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Draft: 2’</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200 gallons</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Twin Evinrude Outboards, 150 HP each, prop</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Range: 175 NM, 4,000 RPM w/ 7.5 HRS operating time</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Cruising Speed: 23 kts</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29 ft., 9,000 lbs.</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64006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Boom towing, mini-barges, bladders and transport personnel and equipment.</a:t>
                      </a:r>
                    </a:p>
                  </a:txBody>
                  <a:tcPr marT="0" marB="45715"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bl>
          </a:graphicData>
        </a:graphic>
      </p:graphicFrame>
      <p:pic>
        <p:nvPicPr>
          <p:cNvPr id="63516" name="Picture 45" descr="Retri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2365375"/>
            <a:ext cx="34798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7" name="Text Box 9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12</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8787" name="Group 147"/>
          <p:cNvGraphicFramePr>
            <a:graphicFrameLocks noGrp="1"/>
          </p:cNvGraphicFramePr>
          <p:nvPr>
            <p:ph sz="half" idx="1"/>
          </p:nvPr>
        </p:nvGraphicFramePr>
        <p:xfrm>
          <a:off x="573088" y="1795463"/>
          <a:ext cx="6759575" cy="6507162"/>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57910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 Island Boats </a:t>
                      </a:r>
                    </a:p>
                  </a:txBody>
                  <a:tcPr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68051">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86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3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 Total </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8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Rozema Boat Works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HAK</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4571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 each, Karluk Island, Cottle Island, Barter Island and Narwhal Island</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Draft: 3’9”</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172 gallons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Single CAT, 300 HP, prop</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Range: 144 NM @ 2,400 RPM w/12 HRS operating time</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Cruising Speed: 8 kts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3110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25 ft., 14,800 lbs.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r h="2742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0" marB="45711"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Boom towing and mini-barge operations.</a:t>
                      </a:r>
                    </a:p>
                  </a:txBody>
                  <a:tcPr marT="0" marB="45711"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64543" name="Picture 43" descr="Slide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113" y="2436813"/>
            <a:ext cx="30956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4" name="Text Box 9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13</a:t>
            </a:r>
          </a:p>
        </p:txBody>
      </p:sp>
      <p:pic>
        <p:nvPicPr>
          <p:cNvPr id="64545" name="Picture 145" descr="island 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2436813"/>
            <a:ext cx="302418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17"/>
          <p:cNvSpPr>
            <a:spLocks noGrp="1"/>
          </p:cNvSpPr>
          <p:nvPr>
            <p:ph/>
          </p:nvPr>
        </p:nvSpPr>
        <p:spPr bwMode="auto">
          <a:xfrm>
            <a:off x="465138" y="420688"/>
            <a:ext cx="6994525" cy="8929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buFontTx/>
              <a:buNone/>
            </a:pPr>
            <a:endParaRPr lang="en-US" altLang="en-US" dirty="0" smtClean="0"/>
          </a:p>
          <a:p>
            <a:pPr algn="ctr">
              <a:buFontTx/>
              <a:buNone/>
            </a:pPr>
            <a:r>
              <a:rPr lang="en-US" altLang="en-US" u="sng" dirty="0" smtClean="0">
                <a:solidFill>
                  <a:srgbClr val="000066"/>
                </a:solidFill>
                <a:latin typeface="Arial Rounded MT Bold" panose="020F0704030504030204" pitchFamily="34" charset="0"/>
              </a:rPr>
              <a:t>Membership of ACS</a:t>
            </a:r>
          </a:p>
          <a:p>
            <a:pPr algn="ctr">
              <a:buFontTx/>
              <a:buNone/>
            </a:pPr>
            <a:endParaRPr lang="en-US" altLang="en-US" dirty="0" smtClean="0"/>
          </a:p>
          <a:p>
            <a:pPr algn="ctr">
              <a:buFontTx/>
              <a:buNone/>
            </a:pPr>
            <a:endParaRPr lang="en-US" altLang="en-US" dirty="0" smtClean="0"/>
          </a:p>
        </p:txBody>
      </p:sp>
      <p:pic>
        <p:nvPicPr>
          <p:cNvPr id="12" name="Picture 20"/>
          <p:cNvPicPr>
            <a:picLocks noChangeAspect="1" noChangeArrowheads="1"/>
          </p:cNvPicPr>
          <p:nvPr/>
        </p:nvPicPr>
        <p:blipFill>
          <a:blip r:embed="rId3">
            <a:extLst>
              <a:ext uri="{28A0092B-C50C-407E-A947-70E740481C1C}">
                <a14:useLocalDpi xmlns:a14="http://schemas.microsoft.com/office/drawing/2010/main" val="0"/>
              </a:ext>
            </a:extLst>
          </a:blip>
          <a:srcRect l="9714" t="19046" r="10396" b="20058"/>
          <a:stretch>
            <a:fillRect/>
          </a:stretch>
        </p:blipFill>
        <p:spPr bwMode="auto">
          <a:xfrm>
            <a:off x="716507" y="3596323"/>
            <a:ext cx="30448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5" descr="Eni Petroleu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29" y="6400372"/>
            <a:ext cx="3380581" cy="65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647" y="2005130"/>
            <a:ext cx="2848544" cy="16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ACS Public\General Public\Logos Masters\Company Logos\Savant\Savant A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650" y="6084862"/>
            <a:ext cx="26876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C:\Users\lburns\Desktop\NewHilcorp logo_8.5x7.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3107" y="4172078"/>
            <a:ext cx="1782723" cy="154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9054" y="2161129"/>
            <a:ext cx="1750829" cy="142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A picture containing text&#10;&#10;Description automatically generated">
            <a:extLst>
              <a:ext uri="{FF2B5EF4-FFF2-40B4-BE49-F238E27FC236}">
                <a16:creationId xmlns:a16="http://schemas.microsoft.com/office/drawing/2014/main" id="{23FFA9AF-85AE-4DF6-B77D-764301217646}"/>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4328" y="4904026"/>
            <a:ext cx="969182" cy="1093872"/>
          </a:xfrm>
          <a:prstGeom prst="rect">
            <a:avLst/>
          </a:prstGeom>
        </p:spPr>
      </p:pic>
      <p:pic>
        <p:nvPicPr>
          <p:cNvPr id="11"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21151" y="7417844"/>
            <a:ext cx="2284079" cy="115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69817" name="Group 153"/>
          <p:cNvGraphicFramePr>
            <a:graphicFrameLocks noGrp="1"/>
          </p:cNvGraphicFramePr>
          <p:nvPr>
            <p:ph sz="half" idx="1"/>
          </p:nvPr>
        </p:nvGraphicFramePr>
        <p:xfrm>
          <a:off x="573088" y="1795463"/>
          <a:ext cx="6759575" cy="7029450"/>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57918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Bullet </a:t>
                      </a: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Snow White</a:t>
                      </a:r>
                    </a:p>
                  </a:txBody>
                  <a:tcPr marT="45725" marB="4572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6882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5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743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743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 Total </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Munson</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 each, Bullet and Snow White</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Draft: 1’6”</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79 gallons, Bullet</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74353">
                <a:tc>
                  <a:txBody>
                    <a:bodyPr/>
                    <a:lstStyle/>
                    <a:p>
                      <a:pPr marL="0" marR="0" lvl="0" indent="0" algn="r" defTabSz="1019175" rtl="0" eaLnBrk="0" fontAlgn="base" latinLnBrk="0" hangingPunct="0">
                        <a:lnSpc>
                          <a:spcPct val="100000"/>
                        </a:lnSpc>
                        <a:spcBef>
                          <a:spcPct val="20000"/>
                        </a:spcBef>
                        <a:spcAft>
                          <a:spcPct val="1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Fuel Capacity: 147 gallons, Snow White</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704127">
                <a:tc>
                  <a:txBody>
                    <a:bodyPr/>
                    <a:lstStyle/>
                    <a:p>
                      <a:pPr marL="0" marR="0" lvl="0" indent="0" algn="r" defTabSz="1019175" rtl="0" eaLnBrk="0" fontAlgn="base" latinLnBrk="0" hangingPunct="0">
                        <a:lnSpc>
                          <a:spcPct val="100000"/>
                        </a:lnSpc>
                        <a:spcBef>
                          <a:spcPct val="20000"/>
                        </a:spcBef>
                        <a:spcAft>
                          <a:spcPct val="1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Twin Evinrude Outboards, 90 HP each, prop, Bullet</a:t>
                      </a:r>
                    </a:p>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Single Chevrolet 350ci  inboard, w/Volvo Penta outdrive, Snow White</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274353">
                <a:tc>
                  <a:txBody>
                    <a:bodyPr/>
                    <a:lstStyle/>
                    <a:p>
                      <a:pPr marL="0" marR="0" lvl="0" indent="0" algn="r" defTabSz="1019175" rtl="0" eaLnBrk="0" fontAlgn="base" latinLnBrk="0" hangingPunct="0">
                        <a:lnSpc>
                          <a:spcPct val="100000"/>
                        </a:lnSpc>
                        <a:spcBef>
                          <a:spcPct val="20000"/>
                        </a:spcBef>
                        <a:spcAft>
                          <a:spcPct val="1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Cruising Speed: 20 kts</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r h="309600">
                <a:tc>
                  <a:txBody>
                    <a:bodyPr/>
                    <a:lstStyle/>
                    <a:p>
                      <a:pPr marL="0" marR="0" lvl="0" indent="0" algn="r" defTabSz="1019175" rtl="0" eaLnBrk="0" fontAlgn="base" latinLnBrk="0" hangingPunct="0">
                        <a:lnSpc>
                          <a:spcPct val="100000"/>
                        </a:lnSpc>
                        <a:spcBef>
                          <a:spcPct val="20000"/>
                        </a:spcBef>
                        <a:spcAft>
                          <a:spcPct val="1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21 ft., 6,000 lbs.</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3"/>
                  </a:ext>
                </a:extLst>
              </a:tr>
              <a:tr h="30960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0" marB="45725"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Near-shore operations to include boom towing.</a:t>
                      </a:r>
                    </a:p>
                  </a:txBody>
                  <a:tcPr marT="0" marB="45725"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4"/>
                  </a:ext>
                </a:extLst>
              </a:tr>
            </a:tbl>
          </a:graphicData>
        </a:graphic>
      </p:graphicFrame>
      <p:pic>
        <p:nvPicPr>
          <p:cNvPr id="65569" name="Picture 43" descr="boat snow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2705100"/>
            <a:ext cx="32400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0" name="Picture 44" descr="bullet 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2436813"/>
            <a:ext cx="28813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96"/>
          <p:cNvSpPr txBox="1">
            <a:spLocks noChangeArrowheads="1"/>
          </p:cNvSpPr>
          <p:nvPr/>
        </p:nvSpPr>
        <p:spPr bwMode="auto">
          <a:xfrm>
            <a:off x="311150" y="90741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14</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369817" name="Group 153"/>
          <p:cNvGraphicFramePr>
            <a:graphicFrameLocks noGrp="1"/>
          </p:cNvGraphicFramePr>
          <p:nvPr>
            <p:ph sz="half" idx="1"/>
          </p:nvPr>
        </p:nvGraphicFramePr>
        <p:xfrm>
          <a:off x="573088" y="1428750"/>
          <a:ext cx="6759575" cy="6381750"/>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61147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Large </a:t>
                      </a:r>
                      <a:r>
                        <a:rPr kumimoji="0" lang="en-US" sz="3200" b="1" i="0" u="none" strike="noStrike" cap="none" normalizeH="0" baseline="0" smtClean="0">
                          <a:ln>
                            <a:noFill/>
                          </a:ln>
                          <a:solidFill>
                            <a:srgbClr val="000066"/>
                          </a:solidFill>
                          <a:effectLst/>
                          <a:latin typeface="+mj-lt"/>
                        </a:rPr>
                        <a:t>Landing Crafts</a:t>
                      </a:r>
                      <a:endParaRPr kumimoji="0" lang="en-US" sz="3200" b="1" i="0" u="none" strike="noStrike" cap="none" normalizeH="0" baseline="0" dirty="0" smtClean="0">
                        <a:ln>
                          <a:noFill/>
                        </a:ln>
                        <a:solidFill>
                          <a:srgbClr val="000066"/>
                        </a:solidFill>
                        <a:effectLst/>
                        <a:latin typeface="+mj-lt"/>
                      </a:endParaRPr>
                    </a:p>
                  </a:txBody>
                  <a:tcPr marT="45724" marB="4572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9711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rgbClr val="FF0000"/>
                        </a:solidFill>
                        <a:effectLst/>
                        <a:latin typeface="Times New Roman" pitchFamily="18" charset="0"/>
                      </a:endParaRPr>
                    </a:p>
                  </a:txBody>
                  <a:tcPr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05067">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96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96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 Total </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96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Munson, Riddle</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96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ACS          1 each, CPAI          2 each, HAK</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219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rgbClr val="000000"/>
                          </a:solidFill>
                          <a:effectLst/>
                          <a:latin typeface="+mj-lt"/>
                        </a:rPr>
                        <a:t>Draft: 20 in. - 2 ft.</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896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300 - 400 gallons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86968">
                <a:tc>
                  <a:txBody>
                    <a:bodyPr/>
                    <a:lstStyle/>
                    <a:p>
                      <a:pPr marL="0" marR="0" lvl="0" indent="0" algn="r" defTabSz="1019175" rtl="0" eaLnBrk="0" fontAlgn="base" latinLnBrk="0" hangingPunct="0">
                        <a:lnSpc>
                          <a:spcPct val="100000"/>
                        </a:lnSpc>
                        <a:spcBef>
                          <a:spcPct val="20000"/>
                        </a:spcBef>
                        <a:spcAft>
                          <a:spcPct val="1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Twin Evinrude 300 Outboards, Twin Yanmar 350 Diesel</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289648">
                <a:tc>
                  <a:txBody>
                    <a:bodyPr/>
                    <a:lstStyle/>
                    <a:p>
                      <a:pPr marL="0" marR="0" lvl="0" indent="0" algn="r" defTabSz="1019175" rtl="0" eaLnBrk="0" fontAlgn="base" latinLnBrk="0" hangingPunct="0">
                        <a:lnSpc>
                          <a:spcPct val="100000"/>
                        </a:lnSpc>
                        <a:spcBef>
                          <a:spcPct val="20000"/>
                        </a:spcBef>
                        <a:spcAft>
                          <a:spcPct val="1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Cruising Speed: 27 - 30 kts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326859">
                <a:tc>
                  <a:txBody>
                    <a:bodyPr/>
                    <a:lstStyle/>
                    <a:p>
                      <a:pPr marL="0" marR="0" lvl="0" indent="0" algn="r" defTabSz="1019175" rtl="0" eaLnBrk="0" fontAlgn="base" latinLnBrk="0" hangingPunct="0">
                        <a:lnSpc>
                          <a:spcPct val="100000"/>
                        </a:lnSpc>
                        <a:spcBef>
                          <a:spcPct val="20000"/>
                        </a:spcBef>
                        <a:spcAft>
                          <a:spcPct val="1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5000"/>
                        </a:spcAft>
                        <a:buClrTx/>
                        <a:buSzTx/>
                        <a:buFontTx/>
                        <a:buNone/>
                        <a:tabLst/>
                      </a:pPr>
                      <a:r>
                        <a:rPr kumimoji="0" lang="en-US" sz="1200" b="0" i="0" u="none" strike="noStrike" cap="none" normalizeH="0" baseline="0" dirty="0" smtClean="0">
                          <a:ln>
                            <a:noFill/>
                          </a:ln>
                          <a:solidFill>
                            <a:srgbClr val="000000"/>
                          </a:solidFill>
                          <a:effectLst/>
                          <a:latin typeface="+mj-lt"/>
                        </a:rPr>
                        <a:t>34 ft. - 37 ft., 14,100 lbs. – 18,500 lbs.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5944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0" marB="45724"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Transporting equipment, personnel, and boom deployment for near-shore response operations.</a:t>
                      </a:r>
                    </a:p>
                  </a:txBody>
                  <a:tcPr marT="0" marB="45724"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2"/>
                  </a:ext>
                </a:extLst>
              </a:tr>
            </a:tbl>
          </a:graphicData>
        </a:graphic>
      </p:graphicFrame>
      <p:pic>
        <p:nvPicPr>
          <p:cNvPr id="66588" name="Picture 6" descr="Kevek Sea Trials 2010 086 (Med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088" y="2346325"/>
            <a:ext cx="244792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15</a:t>
            </a:r>
          </a:p>
        </p:txBody>
      </p:sp>
      <p:pic>
        <p:nvPicPr>
          <p:cNvPr id="66590" name="Picture 6"/>
          <p:cNvPicPr>
            <a:picLocks noChangeAspect="1" noChangeArrowheads="1"/>
          </p:cNvPicPr>
          <p:nvPr/>
        </p:nvPicPr>
        <p:blipFill>
          <a:blip r:embed="rId3">
            <a:extLst>
              <a:ext uri="{28A0092B-C50C-407E-A947-70E740481C1C}">
                <a14:useLocalDpi xmlns:a14="http://schemas.microsoft.com/office/drawing/2010/main" val="0"/>
              </a:ext>
            </a:extLst>
          </a:blip>
          <a:srcRect l="14697" t="6284" r="6284" b="14697"/>
          <a:stretch>
            <a:fillRect/>
          </a:stretch>
        </p:blipFill>
        <p:spPr bwMode="auto">
          <a:xfrm>
            <a:off x="3022600" y="2346325"/>
            <a:ext cx="214312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1" name="Picture 32"/>
          <p:cNvPicPr>
            <a:picLocks noChangeAspect="1" noChangeArrowheads="1"/>
          </p:cNvPicPr>
          <p:nvPr/>
        </p:nvPicPr>
        <p:blipFill>
          <a:blip r:embed="rId4">
            <a:extLst>
              <a:ext uri="{28A0092B-C50C-407E-A947-70E740481C1C}">
                <a14:useLocalDpi xmlns:a14="http://schemas.microsoft.com/office/drawing/2010/main" val="0"/>
              </a:ext>
            </a:extLst>
          </a:blip>
          <a:srcRect t="22701" b="29228"/>
          <a:stretch>
            <a:fillRect/>
          </a:stretch>
        </p:blipFill>
        <p:spPr bwMode="auto">
          <a:xfrm>
            <a:off x="5110163" y="2346325"/>
            <a:ext cx="2152650" cy="183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6"/>
          <p:cNvSpPr txBox="1">
            <a:spLocks noChangeArrowheads="1"/>
          </p:cNvSpPr>
          <p:nvPr/>
        </p:nvSpPr>
        <p:spPr bwMode="auto">
          <a:xfrm>
            <a:off x="790575" y="3795713"/>
            <a:ext cx="10795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70881" name="Group 193"/>
          <p:cNvGraphicFramePr>
            <a:graphicFrameLocks noGrp="1"/>
          </p:cNvGraphicFramePr>
          <p:nvPr>
            <p:ph sz="half" idx="1"/>
          </p:nvPr>
        </p:nvGraphicFramePr>
        <p:xfrm>
          <a:off x="933450" y="1716088"/>
          <a:ext cx="5976938" cy="6962775"/>
        </p:xfrm>
        <a:graphic>
          <a:graphicData uri="http://schemas.openxmlformats.org/drawingml/2006/table">
            <a:tbl>
              <a:tblPr/>
              <a:tblGrid>
                <a:gridCol w="577348">
                  <a:extLst>
                    <a:ext uri="{9D8B030D-6E8A-4147-A177-3AD203B41FA5}">
                      <a16:colId xmlns:a16="http://schemas.microsoft.com/office/drawing/2014/main" val="20000"/>
                    </a:ext>
                  </a:extLst>
                </a:gridCol>
                <a:gridCol w="577348">
                  <a:extLst>
                    <a:ext uri="{9D8B030D-6E8A-4147-A177-3AD203B41FA5}">
                      <a16:colId xmlns:a16="http://schemas.microsoft.com/office/drawing/2014/main" val="20001"/>
                    </a:ext>
                  </a:extLst>
                </a:gridCol>
                <a:gridCol w="357894">
                  <a:extLst>
                    <a:ext uri="{9D8B030D-6E8A-4147-A177-3AD203B41FA5}">
                      <a16:colId xmlns:a16="http://schemas.microsoft.com/office/drawing/2014/main" val="20002"/>
                    </a:ext>
                  </a:extLst>
                </a:gridCol>
                <a:gridCol w="219454">
                  <a:extLst>
                    <a:ext uri="{9D8B030D-6E8A-4147-A177-3AD203B41FA5}">
                      <a16:colId xmlns:a16="http://schemas.microsoft.com/office/drawing/2014/main" val="20003"/>
                    </a:ext>
                  </a:extLst>
                </a:gridCol>
                <a:gridCol w="260269">
                  <a:extLst>
                    <a:ext uri="{9D8B030D-6E8A-4147-A177-3AD203B41FA5}">
                      <a16:colId xmlns:a16="http://schemas.microsoft.com/office/drawing/2014/main" val="20004"/>
                    </a:ext>
                  </a:extLst>
                </a:gridCol>
                <a:gridCol w="1154696">
                  <a:extLst>
                    <a:ext uri="{9D8B030D-6E8A-4147-A177-3AD203B41FA5}">
                      <a16:colId xmlns:a16="http://schemas.microsoft.com/office/drawing/2014/main" val="20005"/>
                    </a:ext>
                  </a:extLst>
                </a:gridCol>
                <a:gridCol w="165781">
                  <a:extLst>
                    <a:ext uri="{9D8B030D-6E8A-4147-A177-3AD203B41FA5}">
                      <a16:colId xmlns:a16="http://schemas.microsoft.com/office/drawing/2014/main" val="20006"/>
                    </a:ext>
                  </a:extLst>
                </a:gridCol>
                <a:gridCol w="322161">
                  <a:extLst>
                    <a:ext uri="{9D8B030D-6E8A-4147-A177-3AD203B41FA5}">
                      <a16:colId xmlns:a16="http://schemas.microsoft.com/office/drawing/2014/main" val="20007"/>
                    </a:ext>
                  </a:extLst>
                </a:gridCol>
                <a:gridCol w="349674">
                  <a:extLst>
                    <a:ext uri="{9D8B030D-6E8A-4147-A177-3AD203B41FA5}">
                      <a16:colId xmlns:a16="http://schemas.microsoft.com/office/drawing/2014/main" val="20008"/>
                    </a:ext>
                  </a:extLst>
                </a:gridCol>
                <a:gridCol w="577348">
                  <a:extLst>
                    <a:ext uri="{9D8B030D-6E8A-4147-A177-3AD203B41FA5}">
                      <a16:colId xmlns:a16="http://schemas.microsoft.com/office/drawing/2014/main" val="20009"/>
                    </a:ext>
                  </a:extLst>
                </a:gridCol>
                <a:gridCol w="284350">
                  <a:extLst>
                    <a:ext uri="{9D8B030D-6E8A-4147-A177-3AD203B41FA5}">
                      <a16:colId xmlns:a16="http://schemas.microsoft.com/office/drawing/2014/main" val="20010"/>
                    </a:ext>
                  </a:extLst>
                </a:gridCol>
                <a:gridCol w="483865">
                  <a:extLst>
                    <a:ext uri="{9D8B030D-6E8A-4147-A177-3AD203B41FA5}">
                      <a16:colId xmlns:a16="http://schemas.microsoft.com/office/drawing/2014/main" val="20011"/>
                    </a:ext>
                  </a:extLst>
                </a:gridCol>
                <a:gridCol w="646750">
                  <a:extLst>
                    <a:ext uri="{9D8B030D-6E8A-4147-A177-3AD203B41FA5}">
                      <a16:colId xmlns:a16="http://schemas.microsoft.com/office/drawing/2014/main" val="20012"/>
                    </a:ext>
                  </a:extLst>
                </a:gridCol>
              </a:tblGrid>
              <a:tr h="603729">
                <a:tc gridSpan="1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Small Landing Crafts</a:t>
                      </a:r>
                    </a:p>
                  </a:txBody>
                  <a:tcPr marL="91442" marR="91442"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1170">
                <a:tc gridSpan="11">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 </a:t>
                      </a: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301170">
                <a:tc gridSpan="1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01170">
                <a:tc gridSpan="1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301170">
                <a:tc gridSpan="1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640108">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457200" marR="0" lvl="1" indent="0" algn="l" defTabSz="1019175" rtl="0" eaLnBrk="0" fontAlgn="base" latinLnBrk="0" hangingPunct="0">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j-lt"/>
                      </a:endParaRPr>
                    </a:p>
                  </a:txBody>
                  <a:tcPr marL="91442" marR="91442" marT="45715" marB="4571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j-lt"/>
                      </a:endParaRPr>
                    </a:p>
                  </a:txBody>
                  <a:tcPr marL="91442" marR="91442" marT="45717" marB="45717" horzOverflow="overflow">
                    <a:lnL>
                      <a:noFill/>
                    </a:lnL>
                    <a:lnR cap="flat">
                      <a:noFill/>
                    </a:lnR>
                    <a:lnT>
                      <a:noFill/>
                    </a:lnT>
                    <a:lnB>
                      <a:noFill/>
                    </a:lnB>
                    <a:lnTlToBr>
                      <a:noFill/>
                    </a:lnTlToBr>
                    <a:lnBlToTr>
                      <a:noFill/>
                    </a:lnBlToTr>
                    <a:noFill/>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92898">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92898">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9289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432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mj-lt"/>
                        <a:ea typeface="+mn-ea"/>
                        <a:cs typeface="+mn-cs"/>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2" marR="91442" marT="45717" marB="45717" horzOverflow="overflow">
                    <a:lnL>
                      <a:noFill/>
                    </a:lnL>
                    <a:lnR cap="flat">
                      <a:noFill/>
                    </a:lnR>
                    <a:lnT>
                      <a:noFill/>
                    </a:lnT>
                    <a:lnB>
                      <a:noFill/>
                    </a:lnB>
                    <a:lnTlToBr>
                      <a:noFill/>
                    </a:lnTlToBr>
                    <a:lnBlToTr>
                      <a:noFill/>
                    </a:lnBlToTr>
                    <a:noFill/>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mj-lt"/>
                        <a:ea typeface="+mn-ea"/>
                        <a:cs typeface="+mn-cs"/>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4320">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92898">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mj-lt"/>
                          <a:ea typeface="+mn-ea"/>
                          <a:cs typeface="+mn-cs"/>
                        </a:rPr>
                        <a:t>6 Total</a:t>
                      </a: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301170">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Grayling Marine, Munson and Riddle</a:t>
                      </a: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285970">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4 each, ACS</a:t>
                      </a:r>
                    </a:p>
                  </a:txBody>
                  <a:tcPr marL="91442" marR="91442" marT="45717" marB="45717"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CPAI</a:t>
                      </a:r>
                    </a:p>
                  </a:txBody>
                  <a:tcPr marL="91442" marR="91442" marT="45717" marB="45717"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285970">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HAK</a:t>
                      </a:r>
                    </a:p>
                  </a:txBody>
                  <a:tcPr marL="91442" marR="91442" marT="45717" marB="45717"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7" marB="45717"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2" marR="91442"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4"/>
                  </a:ext>
                </a:extLst>
              </a:tr>
              <a:tr h="299516">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Draft: 1’- 3’</a:t>
                      </a: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322684">
                <a:tc gridSpan="4">
                  <a:txBody>
                    <a:bodyPr/>
                    <a:lstStyle/>
                    <a:p>
                      <a:pPr marL="0" marR="0" lvl="0" indent="0" algn="r" defTabSz="1019175" rtl="0" eaLnBrk="0" fontAlgn="base" latinLnBrk="0" hangingPunct="0">
                        <a:lnSpc>
                          <a:spcPct val="100000"/>
                        </a:lnSpc>
                        <a:spcBef>
                          <a:spcPts val="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ts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Fuel Capacity: 60  - 150 gallons</a:t>
                      </a: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7"/>
                  </a:ext>
                </a:extLst>
              </a:tr>
              <a:tr h="322684">
                <a:tc gridSpan="4">
                  <a:txBody>
                    <a:bodyPr/>
                    <a:lstStyle/>
                    <a:p>
                      <a:pPr marL="0" marR="0" lvl="0" indent="0" algn="r" defTabSz="1019175" rtl="0" eaLnBrk="0" fontAlgn="base" latinLnBrk="0" hangingPunct="0">
                        <a:lnSpc>
                          <a:spcPct val="100000"/>
                        </a:lnSpc>
                        <a:spcBef>
                          <a:spcPts val="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ts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Cruising Speed: 20 - 30 kts</a:t>
                      </a: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8"/>
                  </a:ext>
                </a:extLst>
              </a:tr>
              <a:tr h="335923">
                <a:tc gridSpan="4">
                  <a:txBody>
                    <a:bodyPr/>
                    <a:lstStyle/>
                    <a:p>
                      <a:pPr marL="0" marR="0" lvl="0" indent="0" algn="r" defTabSz="1019175" rtl="0" eaLnBrk="0" fontAlgn="base" latinLnBrk="0" hangingPunct="0">
                        <a:lnSpc>
                          <a:spcPct val="100000"/>
                        </a:lnSpc>
                        <a:spcBef>
                          <a:spcPts val="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00000"/>
                        </a:lnSpc>
                        <a:spcBef>
                          <a:spcPts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22 to 32 ft., 2,200 lbs. – 12,000 lbs.</a:t>
                      </a:r>
                    </a:p>
                  </a:txBody>
                  <a:tcPr marL="91442" marR="91442"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9"/>
                  </a:ext>
                </a:extLst>
              </a:tr>
              <a:tr h="640108">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2" marR="91442" marT="0" marB="45717" horzOverflow="overflow">
                    <a:lnL cap="flat">
                      <a:noFill/>
                    </a:lnL>
                    <a:lnR>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Transporting equipment, personnel, and boom deployment for near-shore response operations.</a:t>
                      </a:r>
                    </a:p>
                  </a:txBody>
                  <a:tcPr marL="91442" marR="91442" marT="0" marB="0"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0"/>
                  </a:ext>
                </a:extLst>
              </a:tr>
            </a:tbl>
          </a:graphicData>
        </a:graphic>
      </p:graphicFrame>
      <p:pic>
        <p:nvPicPr>
          <p:cNvPr id="67638" name="Picture 85" descr="sea rocket or cond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925" y="2436813"/>
            <a:ext cx="15716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8" name="Text Box 188"/>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16</a:t>
            </a:r>
          </a:p>
        </p:txBody>
      </p:sp>
      <p:pic>
        <p:nvPicPr>
          <p:cNvPr id="67640" name="Picture 39" descr="C:\Users\lburns\Desktop\PN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888" y="2436813"/>
            <a:ext cx="13874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41"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2436813"/>
            <a:ext cx="13446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42"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388" y="4021138"/>
            <a:ext cx="2044700"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6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4363" y="3759200"/>
            <a:ext cx="1770062"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71901" name="Group 189"/>
          <p:cNvGraphicFramePr>
            <a:graphicFrameLocks noGrp="1"/>
          </p:cNvGraphicFramePr>
          <p:nvPr>
            <p:ph sz="half" idx="1"/>
          </p:nvPr>
        </p:nvGraphicFramePr>
        <p:xfrm>
          <a:off x="582613" y="1682750"/>
          <a:ext cx="6759575" cy="5626100"/>
        </p:xfrm>
        <a:graphic>
          <a:graphicData uri="http://schemas.openxmlformats.org/drawingml/2006/table">
            <a:tbl>
              <a:tblPr/>
              <a:tblGrid>
                <a:gridCol w="1384286">
                  <a:extLst>
                    <a:ext uri="{9D8B030D-6E8A-4147-A177-3AD203B41FA5}">
                      <a16:colId xmlns:a16="http://schemas.microsoft.com/office/drawing/2014/main" val="20000"/>
                    </a:ext>
                  </a:extLst>
                </a:gridCol>
                <a:gridCol w="1054317">
                  <a:extLst>
                    <a:ext uri="{9D8B030D-6E8A-4147-A177-3AD203B41FA5}">
                      <a16:colId xmlns:a16="http://schemas.microsoft.com/office/drawing/2014/main" val="20001"/>
                    </a:ext>
                  </a:extLst>
                </a:gridCol>
                <a:gridCol w="586477">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562954">
                  <a:extLst>
                    <a:ext uri="{9D8B030D-6E8A-4147-A177-3AD203B41FA5}">
                      <a16:colId xmlns:a16="http://schemas.microsoft.com/office/drawing/2014/main" val="20004"/>
                    </a:ext>
                  </a:extLst>
                </a:gridCol>
                <a:gridCol w="877206">
                  <a:extLst>
                    <a:ext uri="{9D8B030D-6E8A-4147-A177-3AD203B41FA5}">
                      <a16:colId xmlns:a16="http://schemas.microsoft.com/office/drawing/2014/main" val="20005"/>
                    </a:ext>
                  </a:extLst>
                </a:gridCol>
                <a:gridCol w="926183">
                  <a:extLst>
                    <a:ext uri="{9D8B030D-6E8A-4147-A177-3AD203B41FA5}">
                      <a16:colId xmlns:a16="http://schemas.microsoft.com/office/drawing/2014/main" val="20006"/>
                    </a:ext>
                  </a:extLst>
                </a:gridCol>
              </a:tblGrid>
              <a:tr h="579200">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Near-shore Work Boats</a:t>
                      </a:r>
                    </a:p>
                  </a:txBody>
                  <a:tcPr marT="45727" marB="4572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000066"/>
                        </a:solidFill>
                        <a:effectLst/>
                        <a:latin typeface="Times New Roman" pitchFamily="18" charset="0"/>
                      </a:endParaRP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2368876">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7" marB="45727"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965">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7" marB="45727"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57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7" marB="45727"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66"/>
                          </a:solidFill>
                          <a:effectLst/>
                          <a:latin typeface="+mj-lt"/>
                        </a:rPr>
                        <a:t> </a:t>
                      </a:r>
                      <a:r>
                        <a:rPr kumimoji="0" lang="en-US" sz="1200" b="0" i="0" u="none" strike="noStrike" cap="none" normalizeH="0" baseline="0" dirty="0" smtClean="0">
                          <a:ln>
                            <a:noFill/>
                          </a:ln>
                          <a:solidFill>
                            <a:schemeClr val="tx1"/>
                          </a:solidFill>
                          <a:effectLst/>
                          <a:latin typeface="+mj-lt"/>
                        </a:rPr>
                        <a:t>34 Total</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7" marB="45727"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mj-lt"/>
                          <a:ea typeface="+mn-ea"/>
                          <a:cs typeface="+mn-cs"/>
                        </a:rPr>
                        <a:t>Achilles, Alaska Frontier Fabricators, Aztec, </a:t>
                      </a:r>
                      <a:r>
                        <a:rPr kumimoji="0" lang="en-US" sz="1200" b="0" i="0" u="none" strike="noStrike" kern="1200" cap="none" normalizeH="0" baseline="0" dirty="0" err="1" smtClean="0">
                          <a:ln>
                            <a:noFill/>
                          </a:ln>
                          <a:solidFill>
                            <a:schemeClr val="tx1"/>
                          </a:solidFill>
                          <a:effectLst/>
                          <a:latin typeface="+mj-lt"/>
                          <a:ea typeface="+mn-ea"/>
                          <a:cs typeface="+mn-cs"/>
                        </a:rPr>
                        <a:t>Gregor</a:t>
                      </a:r>
                      <a:r>
                        <a:rPr kumimoji="0" lang="en-US" sz="1200" b="0" i="0" u="none" strike="noStrike" kern="1200" cap="none" normalizeH="0" baseline="0" dirty="0" smtClean="0">
                          <a:ln>
                            <a:noFill/>
                          </a:ln>
                          <a:solidFill>
                            <a:schemeClr val="tx1"/>
                          </a:solidFill>
                          <a:effectLst/>
                          <a:latin typeface="+mj-lt"/>
                          <a:ea typeface="+mn-ea"/>
                          <a:cs typeface="+mn-cs"/>
                        </a:rPr>
                        <a:t>, </a:t>
                      </a:r>
                      <a:r>
                        <a:rPr kumimoji="0" lang="en-US" sz="1200" b="0" i="0" u="none" strike="noStrike" kern="1200" cap="none" normalizeH="0" baseline="0" dirty="0" err="1" smtClean="0">
                          <a:ln>
                            <a:noFill/>
                          </a:ln>
                          <a:solidFill>
                            <a:schemeClr val="tx1"/>
                          </a:solidFill>
                          <a:effectLst/>
                          <a:latin typeface="+mj-lt"/>
                          <a:ea typeface="+mn-ea"/>
                          <a:cs typeface="+mn-cs"/>
                        </a:rPr>
                        <a:t>Inmar</a:t>
                      </a:r>
                      <a:r>
                        <a:rPr kumimoji="0" lang="en-US" sz="1200" b="0" i="0" u="none" strike="noStrike" kern="1200" cap="none" normalizeH="0" baseline="0" dirty="0" smtClean="0">
                          <a:ln>
                            <a:noFill/>
                          </a:ln>
                          <a:solidFill>
                            <a:schemeClr val="tx1"/>
                          </a:solidFill>
                          <a:effectLst/>
                          <a:latin typeface="+mj-lt"/>
                          <a:ea typeface="+mn-ea"/>
                          <a:cs typeface="+mn-cs"/>
                        </a:rPr>
                        <a:t> Inflatables, Lowe, Marian, Munson, Phantom, Sea Ark, Riddle, </a:t>
                      </a:r>
                      <a:r>
                        <a:rPr kumimoji="0" lang="en-US" sz="1200" b="0" i="0" u="none" strike="noStrike" kern="1200" cap="none" normalizeH="0" baseline="0" dirty="0" err="1" smtClean="0">
                          <a:ln>
                            <a:noFill/>
                          </a:ln>
                          <a:solidFill>
                            <a:schemeClr val="tx1"/>
                          </a:solidFill>
                          <a:effectLst/>
                          <a:latin typeface="+mj-lt"/>
                          <a:ea typeface="+mn-ea"/>
                          <a:cs typeface="+mn-cs"/>
                        </a:rPr>
                        <a:t>Rozema</a:t>
                      </a:r>
                      <a:r>
                        <a:rPr kumimoji="0" lang="en-US" sz="1200" b="0" i="0" u="none" strike="noStrike" kern="1200" cap="none" normalizeH="0" baseline="0" dirty="0" smtClean="0">
                          <a:ln>
                            <a:noFill/>
                          </a:ln>
                          <a:solidFill>
                            <a:schemeClr val="tx1"/>
                          </a:solidFill>
                          <a:effectLst/>
                          <a:latin typeface="+mj-lt"/>
                          <a:ea typeface="+mn-ea"/>
                          <a:cs typeface="+mn-cs"/>
                        </a:rPr>
                        <a:t>, Sea Ark, Sea Nymph, SJX, </a:t>
                      </a:r>
                      <a:r>
                        <a:rPr kumimoji="0" lang="en-US" sz="1200" b="0" i="0" u="none" strike="noStrike" kern="1200" cap="none" normalizeH="0" baseline="0" dirty="0" err="1" smtClean="0">
                          <a:ln>
                            <a:noFill/>
                          </a:ln>
                          <a:solidFill>
                            <a:schemeClr val="tx1"/>
                          </a:solidFill>
                          <a:effectLst/>
                          <a:latin typeface="+mj-lt"/>
                          <a:ea typeface="+mn-ea"/>
                          <a:cs typeface="+mn-cs"/>
                        </a:rPr>
                        <a:t>Smokecraft</a:t>
                      </a:r>
                      <a:r>
                        <a:rPr kumimoji="0" lang="en-US" sz="1200" b="0" i="0" u="none" strike="noStrike" kern="1200" cap="none" normalizeH="0" baseline="0" dirty="0" smtClean="0">
                          <a:ln>
                            <a:noFill/>
                          </a:ln>
                          <a:solidFill>
                            <a:schemeClr val="tx1"/>
                          </a:solidFill>
                          <a:effectLst/>
                          <a:latin typeface="+mj-lt"/>
                          <a:ea typeface="+mn-ea"/>
                          <a:cs typeface="+mn-cs"/>
                        </a:rPr>
                        <a:t>, </a:t>
                      </a:r>
                      <a:r>
                        <a:rPr kumimoji="0" lang="en-US" sz="1200" b="0" i="0" u="none" strike="noStrike" kern="1200" cap="none" normalizeH="0" baseline="0" dirty="0" err="1" smtClean="0">
                          <a:ln>
                            <a:noFill/>
                          </a:ln>
                          <a:solidFill>
                            <a:schemeClr val="tx1"/>
                          </a:solidFill>
                          <a:effectLst/>
                          <a:latin typeface="+mj-lt"/>
                          <a:ea typeface="+mn-ea"/>
                          <a:cs typeface="+mn-cs"/>
                        </a:rPr>
                        <a:t>Valco</a:t>
                      </a:r>
                      <a:r>
                        <a:rPr kumimoji="0" lang="en-US" sz="1200" b="0" i="0" u="none" strike="noStrike" kern="1200" cap="none" normalizeH="0" baseline="0" dirty="0" smtClean="0">
                          <a:ln>
                            <a:noFill/>
                          </a:ln>
                          <a:solidFill>
                            <a:schemeClr val="tx1"/>
                          </a:solidFill>
                          <a:effectLst/>
                          <a:latin typeface="+mj-lt"/>
                          <a:ea typeface="+mn-ea"/>
                          <a:cs typeface="+mn-cs"/>
                        </a:rPr>
                        <a:t>, and Woolridge</a:t>
                      </a:r>
                    </a:p>
                  </a:txBody>
                  <a:tcPr marT="45727" marB="45727" horzOverflow="overflow">
                    <a:lnL>
                      <a:noFill/>
                    </a:lnL>
                    <a:lnR cap="flat">
                      <a:noFill/>
                    </a:lnR>
                    <a:ln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10 each, ACS</a:t>
                      </a:r>
                    </a:p>
                  </a:txBody>
                  <a:tcPr marT="45727" marB="45727"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16 each, CPAI </a:t>
                      </a:r>
                    </a:p>
                  </a:txBody>
                  <a:tcPr marT="45727" marB="45727"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3" marB="45723"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7" marB="4572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 each, ENI</a:t>
                      </a:r>
                    </a:p>
                  </a:txBody>
                  <a:tcPr marT="45727" marB="45727"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7 each, HAK  </a:t>
                      </a:r>
                    </a:p>
                  </a:txBody>
                  <a:tcPr marT="45727" marB="45727"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3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7" marB="45727"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12’ to 28’ rigid hulled up to 200 HP</a:t>
                      </a:r>
                    </a:p>
                  </a:txBody>
                  <a:tcPr marT="45727" marB="4572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rgbClr val="000000"/>
                        </a:solidFill>
                        <a:effectLst/>
                        <a:latin typeface="+mj-lt"/>
                      </a:endParaRPr>
                    </a:p>
                  </a:txBody>
                  <a:tcPr marT="45723" marB="45723" horzOverflow="overflow">
                    <a:lnL>
                      <a:noFill/>
                    </a:lnL>
                    <a:lnR cap="flat">
                      <a:noFill/>
                    </a:lnR>
                    <a:lnT>
                      <a:noFill/>
                    </a:lnT>
                    <a:lnB>
                      <a:noFill/>
                    </a:lnB>
                    <a:lnTlToBr>
                      <a:noFill/>
                    </a:lnTlToBr>
                    <a:lnBlToTr>
                      <a:noFill/>
                    </a:lnBlToTr>
                    <a:noFill/>
                  </a:tcPr>
                </a:tc>
                <a:tc>
                  <a:txBody>
                    <a:bodyPr/>
                    <a:lstStyle/>
                    <a:p>
                      <a:endParaRPr lang="en-US" sz="1200" dirty="0"/>
                    </a:p>
                  </a:txBody>
                  <a:tcPr marT="45727" marB="4572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64013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7" marB="0"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Containment, recovery and logistical support for near-shore response operations.</a:t>
                      </a:r>
                    </a:p>
                  </a:txBody>
                  <a:tcPr marT="45727" marB="0"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7676" name="Text Box 151"/>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17</a:t>
            </a:r>
          </a:p>
        </p:txBody>
      </p:sp>
      <p:pic>
        <p:nvPicPr>
          <p:cNvPr id="68640" name="Picture 51"/>
          <p:cNvPicPr>
            <a:picLocks noChangeAspect="1" noChangeArrowheads="1"/>
          </p:cNvPicPr>
          <p:nvPr/>
        </p:nvPicPr>
        <p:blipFill>
          <a:blip r:embed="rId2">
            <a:extLst>
              <a:ext uri="{28A0092B-C50C-407E-A947-70E740481C1C}">
                <a14:useLocalDpi xmlns:a14="http://schemas.microsoft.com/office/drawing/2010/main" val="0"/>
              </a:ext>
            </a:extLst>
          </a:blip>
          <a:srcRect l="23656" t="-2" r="18250" b="41904"/>
          <a:stretch>
            <a:fillRect/>
          </a:stretch>
        </p:blipFill>
        <p:spPr bwMode="auto">
          <a:xfrm>
            <a:off x="2922588" y="2436813"/>
            <a:ext cx="3411537"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1" name="Picture 51" descr="P1010032"/>
          <p:cNvPicPr>
            <a:picLocks noChangeAspect="1" noChangeArrowheads="1"/>
          </p:cNvPicPr>
          <p:nvPr/>
        </p:nvPicPr>
        <p:blipFill>
          <a:blip r:embed="rId3">
            <a:extLst>
              <a:ext uri="{28A0092B-C50C-407E-A947-70E740481C1C}">
                <a14:useLocalDpi xmlns:a14="http://schemas.microsoft.com/office/drawing/2010/main" val="0"/>
              </a:ext>
            </a:extLst>
          </a:blip>
          <a:srcRect l="10936" r="18919"/>
          <a:stretch>
            <a:fillRect/>
          </a:stretch>
        </p:blipFill>
        <p:spPr bwMode="auto">
          <a:xfrm>
            <a:off x="5448300" y="2436813"/>
            <a:ext cx="1893888"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2" name="Picture 51"/>
          <p:cNvPicPr>
            <a:picLocks noChangeAspect="1" noChangeArrowheads="1"/>
          </p:cNvPicPr>
          <p:nvPr/>
        </p:nvPicPr>
        <p:blipFill>
          <a:blip r:embed="rId4">
            <a:extLst>
              <a:ext uri="{28A0092B-C50C-407E-A947-70E740481C1C}">
                <a14:useLocalDpi xmlns:a14="http://schemas.microsoft.com/office/drawing/2010/main" val="0"/>
              </a:ext>
            </a:extLst>
          </a:blip>
          <a:srcRect l="16104" r="-16104"/>
          <a:stretch>
            <a:fillRect/>
          </a:stretch>
        </p:blipFill>
        <p:spPr bwMode="auto">
          <a:xfrm>
            <a:off x="360363" y="2436813"/>
            <a:ext cx="348932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75192" name="Group 408"/>
          <p:cNvGraphicFramePr>
            <a:graphicFrameLocks noGrp="1"/>
          </p:cNvGraphicFramePr>
          <p:nvPr>
            <p:ph sz="half" idx="1"/>
          </p:nvPr>
        </p:nvGraphicFramePr>
        <p:xfrm>
          <a:off x="646113" y="1141413"/>
          <a:ext cx="6192837" cy="8648700"/>
        </p:xfrm>
        <a:graphic>
          <a:graphicData uri="http://schemas.openxmlformats.org/drawingml/2006/table">
            <a:tbl>
              <a:tblPr/>
              <a:tblGrid>
                <a:gridCol w="1614597">
                  <a:extLst>
                    <a:ext uri="{9D8B030D-6E8A-4147-A177-3AD203B41FA5}">
                      <a16:colId xmlns:a16="http://schemas.microsoft.com/office/drawing/2014/main" val="20000"/>
                    </a:ext>
                  </a:extLst>
                </a:gridCol>
                <a:gridCol w="1337659">
                  <a:extLst>
                    <a:ext uri="{9D8B030D-6E8A-4147-A177-3AD203B41FA5}">
                      <a16:colId xmlns:a16="http://schemas.microsoft.com/office/drawing/2014/main" val="20001"/>
                    </a:ext>
                  </a:extLst>
                </a:gridCol>
                <a:gridCol w="427761">
                  <a:extLst>
                    <a:ext uri="{9D8B030D-6E8A-4147-A177-3AD203B41FA5}">
                      <a16:colId xmlns:a16="http://schemas.microsoft.com/office/drawing/2014/main" val="20002"/>
                    </a:ext>
                  </a:extLst>
                </a:gridCol>
                <a:gridCol w="182575">
                  <a:extLst>
                    <a:ext uri="{9D8B030D-6E8A-4147-A177-3AD203B41FA5}">
                      <a16:colId xmlns:a16="http://schemas.microsoft.com/office/drawing/2014/main" val="20003"/>
                    </a:ext>
                  </a:extLst>
                </a:gridCol>
                <a:gridCol w="1117973">
                  <a:extLst>
                    <a:ext uri="{9D8B030D-6E8A-4147-A177-3AD203B41FA5}">
                      <a16:colId xmlns:a16="http://schemas.microsoft.com/office/drawing/2014/main" val="20004"/>
                    </a:ext>
                  </a:extLst>
                </a:gridCol>
                <a:gridCol w="144026">
                  <a:extLst>
                    <a:ext uri="{9D8B030D-6E8A-4147-A177-3AD203B41FA5}">
                      <a16:colId xmlns:a16="http://schemas.microsoft.com/office/drawing/2014/main" val="20005"/>
                    </a:ext>
                  </a:extLst>
                </a:gridCol>
                <a:gridCol w="504090">
                  <a:extLst>
                    <a:ext uri="{9D8B030D-6E8A-4147-A177-3AD203B41FA5}">
                      <a16:colId xmlns:a16="http://schemas.microsoft.com/office/drawing/2014/main" val="20006"/>
                    </a:ext>
                  </a:extLst>
                </a:gridCol>
                <a:gridCol w="864155">
                  <a:extLst>
                    <a:ext uri="{9D8B030D-6E8A-4147-A177-3AD203B41FA5}">
                      <a16:colId xmlns:a16="http://schemas.microsoft.com/office/drawing/2014/main" val="20007"/>
                    </a:ext>
                  </a:extLst>
                </a:gridCol>
              </a:tblGrid>
              <a:tr h="600236">
                <a:tc gridSpan="8">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Airboats </a:t>
                      </a:r>
                    </a:p>
                  </a:txBody>
                  <a:tcPr marL="91446" marR="9144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8745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6" marR="9144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rgbClr val="FF0066"/>
                        </a:solidFill>
                        <a:effectLst/>
                        <a:latin typeface="+mj-lt"/>
                      </a:endParaRP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475974">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0000"/>
                        </a:solidFill>
                        <a:effectLst/>
                        <a:latin typeface="+mj-lt"/>
                      </a:endParaRP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6" marR="91446" horzOverflow="overflow">
                    <a:lnL cap="flat">
                      <a:noFill/>
                    </a:lnL>
                    <a:lnR>
                      <a:noFill/>
                    </a:lnR>
                    <a:lnT>
                      <a:noFill/>
                    </a:lnT>
                    <a:lnB>
                      <a:noFill/>
                    </a:lnB>
                    <a:lnTlToBr>
                      <a:noFill/>
                    </a:lnTlToBr>
                    <a:lnBlToTr>
                      <a:noFill/>
                    </a:lnBlToTr>
                    <a:noFill/>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33 Total</a:t>
                      </a:r>
                      <a:r>
                        <a:rPr kumimoji="0" lang="en-US" sz="1200" b="0" i="0" u="none" strike="noStrike" cap="none" normalizeH="0" baseline="0" dirty="0" smtClean="0">
                          <a:ln>
                            <a:noFill/>
                          </a:ln>
                          <a:solidFill>
                            <a:srgbClr val="FF0000"/>
                          </a:solidFill>
                          <a:effectLst/>
                          <a:latin typeface="+mj-lt"/>
                        </a:rPr>
                        <a:t>  </a:t>
                      </a:r>
                      <a:endParaRPr kumimoji="0" lang="en-US" sz="1200" b="1" i="0" u="none" strike="noStrike" cap="none" normalizeH="0" baseline="0" dirty="0" smtClean="0">
                        <a:ln>
                          <a:noFill/>
                        </a:ln>
                        <a:solidFill>
                          <a:srgbClr val="FF0066"/>
                        </a:solidFill>
                        <a:effectLst/>
                        <a:latin typeface="+mj-lt"/>
                      </a:endParaRP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2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6" marR="91446" horzOverflow="overflow">
                    <a:lnL cap="flat">
                      <a:noFill/>
                    </a:lnL>
                    <a:lnR>
                      <a:noFill/>
                    </a:lnR>
                    <a:lnT>
                      <a:noFill/>
                    </a:lnT>
                    <a:lnB>
                      <a:noFill/>
                    </a:lnB>
                    <a:lnTlToBr>
                      <a:noFill/>
                    </a:lnTlToBr>
                    <a:lnBlToTr>
                      <a:noFill/>
                    </a:lnBlToTr>
                    <a:noFill/>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Alumitech, Diamondback, and Husky</a:t>
                      </a: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78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L="91446" marR="9144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16 each, ACS</a:t>
                      </a:r>
                    </a:p>
                  </a:txBody>
                  <a:tcPr marL="91446" marR="91446" horzOverflow="overflow">
                    <a:lnL>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          5 each, CPAI            </a:t>
                      </a:r>
                    </a:p>
                  </a:txBody>
                  <a:tcPr marL="91446" marR="9144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marT="45718" marB="45718"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657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12 each, HAK</a:t>
                      </a:r>
                    </a:p>
                  </a:txBody>
                  <a:tcPr marL="91446" marR="91446" horzOverflow="overflow">
                    <a:lnL>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          </a:t>
                      </a:r>
                    </a:p>
                  </a:txBody>
                  <a:tcPr marL="91446" marR="9144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800" dirty="0"/>
                    </a:p>
                  </a:txBody>
                  <a:tcPr marL="91446" marR="91446"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33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6" marR="91446" horzOverflow="overflow">
                    <a:lnL cap="flat">
                      <a:noFill/>
                    </a:lnL>
                    <a:lnR>
                      <a:noFill/>
                    </a:lnR>
                    <a:lnT>
                      <a:noFill/>
                    </a:lnT>
                    <a:lnB>
                      <a:noFill/>
                    </a:lnB>
                    <a:lnTlToBr>
                      <a:noFill/>
                    </a:lnTlToBr>
                    <a:lnBlToTr>
                      <a:noFill/>
                    </a:lnBlToTr>
                    <a:noFill/>
                  </a:tcPr>
                </a:tc>
                <a:tc gridSpan="7">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19’ - 2 each, ACS</a:t>
                      </a: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33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20’ - 1 each, ACS</a:t>
                      </a: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4 each, HAK</a:t>
                      </a:r>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433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22’ - 11 each, ACS</a:t>
                      </a: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5 each, CPAI</a:t>
                      </a:r>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433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         7 each, HAK</a:t>
                      </a: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657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28’ - 2 each, ACS</a:t>
                      </a:r>
                    </a:p>
                  </a:txBody>
                  <a:tcPr marL="91446" marR="91446"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r>
                        <a:rPr lang="en-US" sz="1200" dirty="0" smtClean="0">
                          <a:latin typeface="+mj-lt"/>
                        </a:rPr>
                        <a:t>1 each, HAK</a:t>
                      </a:r>
                      <a:endParaRPr lang="en-US" sz="1200" dirty="0">
                        <a:latin typeface="+mj-lt"/>
                      </a:endParaRPr>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gridSpan="3">
                  <a:txBody>
                    <a:bodyPr/>
                    <a:lstStyle/>
                    <a:p>
                      <a:endParaRPr lang="en-US" sz="1800" dirty="0"/>
                    </a:p>
                  </a:txBody>
                  <a:tcPr marL="91446" marR="91446"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6767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marB="0" horzOverflow="overflow">
                    <a:lnL cap="flat">
                      <a:noFill/>
                    </a:lnL>
                    <a:lnR>
                      <a:noFill/>
                    </a:lnR>
                    <a:lnT>
                      <a:noFill/>
                    </a:lnT>
                    <a:lnB>
                      <a:noFill/>
                    </a:lnB>
                    <a:lnTlToBr>
                      <a:noFill/>
                    </a:lnTlToBr>
                    <a:lnBlToTr>
                      <a:noFill/>
                    </a:lnBlToTr>
                    <a:noFill/>
                  </a:tcPr>
                </a:tc>
                <a:tc gridSpan="7">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Transport personnel, equipment and deploy boom in rivers and near-shore response.</a:t>
                      </a: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marB="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6400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6" marR="91446" horzOverflow="overflow">
                    <a:lnL cap="flat">
                      <a:noFill/>
                    </a:lnL>
                    <a:lnR>
                      <a:noFill/>
                    </a:lnR>
                    <a:lnT>
                      <a:noFill/>
                    </a:lnT>
                    <a:lnB cap="flat">
                      <a:noFill/>
                    </a:lnB>
                    <a:lnTlToBr>
                      <a:noFill/>
                    </a:lnTlToBr>
                    <a:lnBlToTr>
                      <a:noFill/>
                    </a:lnBlToTr>
                    <a:noFill/>
                  </a:tcPr>
                </a:tc>
                <a:tc gridSpan="7">
                  <a:txBody>
                    <a:bodyPr/>
                    <a:lstStyle/>
                    <a:p>
                      <a:pPr marL="0" marR="0" lvl="0" indent="0" algn="l" defTabSz="1019175" rtl="0" eaLnBrk="0" fontAlgn="base" latinLnBrk="0" hangingPunct="0">
                        <a:lnSpc>
                          <a:spcPct val="15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6" marR="9144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69675" name="Picture 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638" y="3733800"/>
            <a:ext cx="26924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6" name="Picture 83" descr="Alpine and airboats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733800"/>
            <a:ext cx="26924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4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18</a:t>
            </a:r>
          </a:p>
        </p:txBody>
      </p:sp>
      <p:pic>
        <p:nvPicPr>
          <p:cNvPr id="69678" name="Picture 258" descr="huskey air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338" y="1860550"/>
            <a:ext cx="26924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375918" name="Group 110"/>
          <p:cNvGraphicFramePr>
            <a:graphicFrameLocks noGrp="1"/>
          </p:cNvGraphicFramePr>
          <p:nvPr>
            <p:ph sz="half" idx="1"/>
          </p:nvPr>
        </p:nvGraphicFramePr>
        <p:xfrm>
          <a:off x="573088" y="1428750"/>
          <a:ext cx="6759575" cy="6154738"/>
        </p:xfrm>
        <a:graphic>
          <a:graphicData uri="http://schemas.openxmlformats.org/drawingml/2006/table">
            <a:tbl>
              <a:tblPr/>
              <a:tblGrid>
                <a:gridCol w="1614487">
                  <a:extLst>
                    <a:ext uri="{9D8B030D-6E8A-4147-A177-3AD203B41FA5}">
                      <a16:colId xmlns:a16="http://schemas.microsoft.com/office/drawing/2014/main" val="20000"/>
                    </a:ext>
                  </a:extLst>
                </a:gridCol>
                <a:gridCol w="1122363">
                  <a:extLst>
                    <a:ext uri="{9D8B030D-6E8A-4147-A177-3AD203B41FA5}">
                      <a16:colId xmlns:a16="http://schemas.microsoft.com/office/drawing/2014/main" val="20001"/>
                    </a:ext>
                  </a:extLst>
                </a:gridCol>
                <a:gridCol w="288230">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2078312">
                  <a:extLst>
                    <a:ext uri="{9D8B030D-6E8A-4147-A177-3AD203B41FA5}">
                      <a16:colId xmlns:a16="http://schemas.microsoft.com/office/drawing/2014/main" val="20004"/>
                    </a:ext>
                  </a:extLst>
                </a:gridCol>
              </a:tblGrid>
              <a:tr h="600118">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Outboards </a:t>
                      </a:r>
                    </a:p>
                  </a:txBody>
                  <a:tcPr marT="45725" marB="4572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88043">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5" marB="4572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08008">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34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5" marB="4572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49 Total</a:t>
                      </a:r>
                      <a:endParaRPr kumimoji="0" lang="en-US" sz="1200" b="1" i="0" u="none" strike="noStrike" cap="none" normalizeH="0" baseline="0" dirty="0" smtClean="0">
                        <a:ln>
                          <a:noFill/>
                        </a:ln>
                        <a:solidFill>
                          <a:srgbClr val="FF0066"/>
                        </a:solidFill>
                        <a:effectLst/>
                        <a:latin typeface="+mj-lt"/>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578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5" marB="4572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Evinrude, Honda, Johnson, </a:t>
                      </a:r>
                      <a:r>
                        <a:rPr kumimoji="0" lang="en-US" sz="1200" b="0" i="0" u="none" strike="noStrike" cap="none" normalizeH="0" baseline="0" dirty="0" err="1" smtClean="0">
                          <a:ln>
                            <a:noFill/>
                          </a:ln>
                          <a:solidFill>
                            <a:srgbClr val="000000"/>
                          </a:solidFill>
                          <a:effectLst/>
                          <a:latin typeface="+mj-lt"/>
                        </a:rPr>
                        <a:t>Prodrive</a:t>
                      </a:r>
                      <a:r>
                        <a:rPr kumimoji="0" lang="en-US" sz="1200" b="0" i="0" u="none" strike="noStrike" cap="none" normalizeH="0" baseline="0" dirty="0" smtClean="0">
                          <a:ln>
                            <a:noFill/>
                          </a:ln>
                          <a:solidFill>
                            <a:srgbClr val="000000"/>
                          </a:solidFill>
                          <a:effectLst/>
                          <a:latin typeface="+mj-lt"/>
                        </a:rPr>
                        <a:t>, Suzuki and Yamaha</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048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24 each, ACS</a:t>
                      </a:r>
                    </a:p>
                  </a:txBody>
                  <a:tcPr marT="45725" marB="45725"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 10 each, CPAI</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ENI</a:t>
                      </a: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048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13 each, HAK</a:t>
                      </a:r>
                    </a:p>
                  </a:txBody>
                  <a:tcPr marT="45725" marB="45725"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kern="1200" cap="none" normalizeH="0" baseline="0" dirty="0" smtClean="0">
                        <a:ln>
                          <a:noFill/>
                        </a:ln>
                        <a:solidFill>
                          <a:schemeClr val="tx1"/>
                        </a:solidFill>
                        <a:effectLst/>
                        <a:latin typeface="+mn-lt"/>
                        <a:ea typeface="+mn-ea"/>
                        <a:cs typeface="+mn-cs"/>
                      </a:endParaRPr>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 1 each, Savant</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kern="1200" cap="none" normalizeH="0" baseline="0" dirty="0" smtClean="0">
                        <a:ln>
                          <a:noFill/>
                        </a:ln>
                        <a:solidFill>
                          <a:schemeClr val="tx1"/>
                        </a:solidFill>
                        <a:effectLst/>
                        <a:latin typeface="+mj-lt"/>
                        <a:ea typeface="+mn-ea"/>
                        <a:cs typeface="+mn-cs"/>
                      </a:endParaRP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2547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5" marB="4572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9 Jet Units: 25 to 115 HP  </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434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5" marB="4572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40 Prop Units: 4 to 300 HP </a:t>
                      </a:r>
                      <a:endParaRPr kumimoji="0" lang="en-US" sz="1200" b="1" i="0" u="none" strike="noStrike" cap="none" normalizeH="0" baseline="0" dirty="0" smtClean="0">
                        <a:ln>
                          <a:noFill/>
                        </a:ln>
                        <a:solidFill>
                          <a:srgbClr val="FF0066"/>
                        </a:solidFill>
                        <a:effectLst/>
                        <a:latin typeface="+mj-lt"/>
                      </a:endParaRP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8895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5" marB="45725"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Power non-inboard engine vessels.</a:t>
                      </a:r>
                      <a:endParaRPr kumimoji="0" lang="en-US" sz="1200" b="0" i="0" u="none" strike="noStrike" cap="none" normalizeH="0" baseline="0" dirty="0" smtClean="0">
                        <a:ln>
                          <a:noFill/>
                        </a:ln>
                        <a:solidFill>
                          <a:schemeClr val="tx1"/>
                        </a:solidFill>
                        <a:effectLst/>
                        <a:latin typeface="+mj-lt"/>
                      </a:endParaRPr>
                    </a:p>
                  </a:txBody>
                  <a:tcPr marT="45725" marB="4572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70682" name="Picture 42" descr="Outboard 4 stroke w cov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700" y="2100263"/>
            <a:ext cx="228123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Text Box 7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19</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181738923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784225" y="2551113"/>
            <a:ext cx="6529388" cy="1404937"/>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r>
              <a:rPr lang="en-US" sz="4500" b="1" dirty="0">
                <a:solidFill>
                  <a:srgbClr val="000066"/>
                </a:solidFill>
                <a:latin typeface="+mj-lt"/>
              </a:rPr>
              <a:t>Recovery Equipment</a:t>
            </a:r>
          </a:p>
          <a:p>
            <a:pPr algn="ctr" defTabSz="1019175">
              <a:spcBef>
                <a:spcPct val="50000"/>
              </a:spcBef>
              <a:defRPr/>
            </a:pPr>
            <a:endParaRPr lang="en-US" sz="2700" dirty="0">
              <a:latin typeface="+mj-lt"/>
            </a:endParaRPr>
          </a:p>
        </p:txBody>
      </p:sp>
      <p:sp>
        <p:nvSpPr>
          <p:cNvPr id="30723" name="Text Box 9"/>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C</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32936380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377041" name="Group 209"/>
          <p:cNvGraphicFramePr>
            <a:graphicFrameLocks noGrp="1"/>
          </p:cNvGraphicFramePr>
          <p:nvPr>
            <p:ph sz="half" idx="1"/>
          </p:nvPr>
        </p:nvGraphicFramePr>
        <p:xfrm>
          <a:off x="285750" y="1068388"/>
          <a:ext cx="7056438" cy="7993062"/>
        </p:xfrm>
        <a:graphic>
          <a:graphicData uri="http://schemas.openxmlformats.org/drawingml/2006/table">
            <a:tbl>
              <a:tblPr/>
              <a:tblGrid>
                <a:gridCol w="1706869">
                  <a:extLst>
                    <a:ext uri="{9D8B030D-6E8A-4147-A177-3AD203B41FA5}">
                      <a16:colId xmlns:a16="http://schemas.microsoft.com/office/drawing/2014/main" val="20000"/>
                    </a:ext>
                  </a:extLst>
                </a:gridCol>
                <a:gridCol w="1821350">
                  <a:extLst>
                    <a:ext uri="{9D8B030D-6E8A-4147-A177-3AD203B41FA5}">
                      <a16:colId xmlns:a16="http://schemas.microsoft.com/office/drawing/2014/main" val="20001"/>
                    </a:ext>
                  </a:extLst>
                </a:gridCol>
                <a:gridCol w="1764110">
                  <a:extLst>
                    <a:ext uri="{9D8B030D-6E8A-4147-A177-3AD203B41FA5}">
                      <a16:colId xmlns:a16="http://schemas.microsoft.com/office/drawing/2014/main" val="20002"/>
                    </a:ext>
                  </a:extLst>
                </a:gridCol>
                <a:gridCol w="1764110">
                  <a:extLst>
                    <a:ext uri="{9D8B030D-6E8A-4147-A177-3AD203B41FA5}">
                      <a16:colId xmlns:a16="http://schemas.microsoft.com/office/drawing/2014/main" val="20003"/>
                    </a:ext>
                  </a:extLst>
                </a:gridCol>
              </a:tblGrid>
              <a:tr h="579172">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LORI Brush Skimmers</a:t>
                      </a:r>
                    </a:p>
                  </a:txBody>
                  <a:tcPr marL="91436" marR="91436" marT="45724" marB="4572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0933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6" marR="91436"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a:txBody>
                  <a:tcPr marL="91436" marR="91436"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937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36" marR="91436"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12 Total </a:t>
                      </a:r>
                    </a:p>
                  </a:txBody>
                  <a:tcPr marL="91436" marR="91436"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34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36" marR="91436"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LORI</a:t>
                      </a:r>
                    </a:p>
                  </a:txBody>
                  <a:tcPr marL="91436" marR="91436"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4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 </a:t>
                      </a:r>
                    </a:p>
                  </a:txBody>
                  <a:tcPr marL="91436" marR="91436" marT="45724" marB="45724"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10 each, ACS</a:t>
                      </a:r>
                    </a:p>
                  </a:txBody>
                  <a:tcPr marL="91436" marR="91436" marT="45724" marB="4572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HAK</a:t>
                      </a:r>
                    </a:p>
                  </a:txBody>
                  <a:tcPr marL="91436" marR="91436" marT="45724" marB="45724"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696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36" marR="91436"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r>
                        <a:rPr kumimoji="0" lang="en-US" sz="1200" b="0" i="0" u="none" strike="noStrike" kern="1200" cap="none" normalizeH="0" baseline="0" dirty="0" smtClean="0">
                          <a:ln>
                            <a:noFill/>
                          </a:ln>
                          <a:solidFill>
                            <a:srgbClr val="000000"/>
                          </a:solidFill>
                          <a:effectLst/>
                          <a:latin typeface="+mj-lt"/>
                          <a:ea typeface="+mn-ea"/>
                          <a:cs typeface="+mn-cs"/>
                        </a:rPr>
                        <a:t>8 each, LSC-3</a:t>
                      </a:r>
                      <a:br>
                        <a:rPr kumimoji="0" lang="en-US" sz="1200" b="0" i="0" u="none" strike="noStrike" kern="1200" cap="none" normalizeH="0" baseline="0" dirty="0" smtClean="0">
                          <a:ln>
                            <a:noFill/>
                          </a:ln>
                          <a:solidFill>
                            <a:srgbClr val="000000"/>
                          </a:solidFill>
                          <a:effectLst/>
                          <a:latin typeface="+mj-lt"/>
                          <a:ea typeface="+mn-ea"/>
                          <a:cs typeface="+mn-cs"/>
                        </a:rPr>
                      </a:br>
                      <a:r>
                        <a:rPr kumimoji="0" lang="en-US" sz="1200" b="0" i="0" u="none" strike="noStrike" kern="1200" cap="none" normalizeH="0" baseline="0" dirty="0" smtClean="0">
                          <a:ln>
                            <a:noFill/>
                          </a:ln>
                          <a:solidFill>
                            <a:srgbClr val="000000"/>
                          </a:solidFill>
                          <a:effectLst/>
                          <a:latin typeface="+mj-lt"/>
                          <a:ea typeface="+mn-ea"/>
                          <a:cs typeface="+mn-cs"/>
                        </a:rPr>
                        <a:t>4 each, LFS-3 (without brushes)</a:t>
                      </a:r>
                    </a:p>
                  </a:txBody>
                  <a:tcPr marL="91436" marR="91436"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4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36" marR="91436"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tab pos="682625" algn="l"/>
                        </a:tabLst>
                      </a:pPr>
                      <a:r>
                        <a:rPr kumimoji="0" lang="en-US" sz="1200" b="0" i="0" u="none" strike="noStrike" cap="none" normalizeH="0" baseline="0" dirty="0" smtClean="0">
                          <a:ln>
                            <a:noFill/>
                          </a:ln>
                          <a:solidFill>
                            <a:schemeClr val="tx1"/>
                          </a:solidFill>
                          <a:effectLst/>
                          <a:latin typeface="+mj-lt"/>
                        </a:rPr>
                        <a:t>Nameplate Capacity: 271 BPH</a:t>
                      </a:r>
                      <a:br>
                        <a:rPr kumimoji="0" lang="en-US" sz="1200" b="0" i="0" u="none" strike="noStrike" cap="none" normalizeH="0" baseline="0" dirty="0" smtClean="0">
                          <a:ln>
                            <a:noFill/>
                          </a:ln>
                          <a:solidFill>
                            <a:schemeClr val="tx1"/>
                          </a:solidFill>
                          <a:effectLst/>
                          <a:latin typeface="+mj-lt"/>
                        </a:rPr>
                      </a:br>
                      <a:r>
                        <a:rPr kumimoji="0" lang="en-US" sz="1200" b="0" i="0" u="none" strike="noStrike" cap="none" normalizeH="0" baseline="0" dirty="0" smtClean="0">
                          <a:ln>
                            <a:noFill/>
                          </a:ln>
                          <a:solidFill>
                            <a:schemeClr val="tx1"/>
                          </a:solidFill>
                          <a:effectLst/>
                          <a:latin typeface="+mj-lt"/>
                        </a:rPr>
                        <a:t>Derated Capacity: 217 BPH</a:t>
                      </a:r>
                      <a:endParaRPr kumimoji="0" lang="en-US" sz="1200" b="0" i="0" u="none" strike="noStrike" cap="none" normalizeH="0" baseline="0" dirty="0" smtClean="0">
                        <a:ln>
                          <a:noFill/>
                        </a:ln>
                        <a:solidFill>
                          <a:srgbClr val="000000"/>
                        </a:solidFill>
                        <a:effectLst/>
                        <a:latin typeface="+mj-lt"/>
                      </a:endParaRPr>
                    </a:p>
                  </a:txBody>
                  <a:tcPr marL="91436" marR="91436"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46558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36" marR="91436"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600"/>
                        </a:spcAft>
                        <a:buClrTx/>
                        <a:buSzTx/>
                        <a:buFontTx/>
                        <a:buNone/>
                        <a:tabLst/>
                      </a:pPr>
                      <a:r>
                        <a:rPr kumimoji="0" lang="en-US" sz="1200" b="0" i="0" u="none" strike="noStrike" cap="none" normalizeH="0" baseline="0" dirty="0" smtClean="0">
                          <a:ln>
                            <a:noFill/>
                          </a:ln>
                          <a:solidFill>
                            <a:schemeClr val="tx1"/>
                          </a:solidFill>
                          <a:effectLst/>
                          <a:latin typeface="+mj-lt"/>
                        </a:rPr>
                        <a:t>Advancing brush skimmer for the recovery of heavy oils in open ocean conditions.</a:t>
                      </a:r>
                    </a:p>
                    <a:p>
                      <a:pPr marL="0" marR="0" lvl="0" indent="0" algn="l" defTabSz="1019175" rtl="0" eaLnBrk="0" fontAlgn="base" latinLnBrk="0" hangingPunct="0">
                        <a:lnSpc>
                          <a:spcPct val="100000"/>
                        </a:lnSpc>
                        <a:spcBef>
                          <a:spcPct val="20000"/>
                        </a:spcBef>
                        <a:spcAft>
                          <a:spcPts val="600"/>
                        </a:spcAft>
                        <a:buClrTx/>
                        <a:buSzTx/>
                        <a:buFontTx/>
                        <a:buNone/>
                        <a:tabLst/>
                      </a:pPr>
                      <a:r>
                        <a:rPr kumimoji="0" lang="en-US" sz="1200" b="0" i="0" u="none" strike="noStrike" cap="none" normalizeH="0" baseline="0" dirty="0" smtClean="0">
                          <a:ln>
                            <a:noFill/>
                          </a:ln>
                          <a:solidFill>
                            <a:schemeClr val="tx1"/>
                          </a:solidFill>
                          <a:effectLst/>
                          <a:latin typeface="+mj-lt"/>
                        </a:rPr>
                        <a:t>LORI Side Collector (LSC) - Vessel based oleophilic chain brush skimmer designed for advancing skimming operations in the near shore and open ocean environment.  Skimmer is capable of recovery speeds up to 3 knots and adaptable to varying oil viscosities via interchangeable brush cassettes.  Integral positive displacement Desmi 250 transfer pump capable of pumping highly viscous fluids.</a:t>
                      </a:r>
                    </a:p>
                    <a:p>
                      <a:pPr marL="0" marR="0" lvl="0" indent="0" algn="l" defTabSz="1019175" rtl="0" eaLnBrk="0" fontAlgn="base" latinLnBrk="0" hangingPunct="0">
                        <a:lnSpc>
                          <a:spcPct val="100000"/>
                        </a:lnSpc>
                        <a:spcBef>
                          <a:spcPct val="20000"/>
                        </a:spcBef>
                        <a:spcAft>
                          <a:spcPts val="600"/>
                        </a:spcAft>
                        <a:buClrTx/>
                        <a:buSzTx/>
                        <a:buFontTx/>
                        <a:buNone/>
                        <a:tabLst/>
                      </a:pPr>
                      <a:endParaRPr kumimoji="0" lang="en-US" sz="800" b="1" i="0" u="none" strike="noStrike" cap="none" normalizeH="0" baseline="0" dirty="0" smtClean="0">
                        <a:ln>
                          <a:noFill/>
                        </a:ln>
                        <a:solidFill>
                          <a:schemeClr val="tx1"/>
                        </a:solidFill>
                        <a:effectLst/>
                        <a:latin typeface="+mj-lt"/>
                      </a:endParaRPr>
                    </a:p>
                    <a:p>
                      <a:pPr marL="0" marR="0" lvl="0" indent="0" algn="l" defTabSz="1019175" rtl="0" eaLnBrk="0" fontAlgn="base" latinLnBrk="0" hangingPunct="0">
                        <a:lnSpc>
                          <a:spcPct val="100000"/>
                        </a:lnSpc>
                        <a:spcBef>
                          <a:spcPct val="20000"/>
                        </a:spcBef>
                        <a:spcAft>
                          <a:spcPts val="600"/>
                        </a:spcAft>
                        <a:buClrTx/>
                        <a:buSzTx/>
                        <a:buFontTx/>
                        <a:buNone/>
                        <a:tabLst/>
                      </a:pPr>
                      <a:r>
                        <a:rPr kumimoji="0" lang="en-US" sz="1200" b="0" i="0" u="none" strike="noStrike" cap="none" normalizeH="0" baseline="0" dirty="0" smtClean="0">
                          <a:ln>
                            <a:noFill/>
                          </a:ln>
                          <a:solidFill>
                            <a:schemeClr val="tx1"/>
                          </a:solidFill>
                          <a:effectLst/>
                          <a:latin typeface="+mj-lt"/>
                        </a:rPr>
                        <a:t>LORI Floating Skimmer (LFS) - Independent oleophilic chain brush skimmer designed for advancing skimming operations in the near shore and open ocean environment.  Skimmer can effectively be towed, pushed or affixed to the side of a vessel. Skimmer is capable of recovery speeds up to 3 knots and adaptable to varying oil viscosities via interchangeable brush cassettes.  Integral positive displacement Desmi 250 transfer pump capable of pumping highly viscous fluids.</a:t>
                      </a:r>
                    </a:p>
                  </a:txBody>
                  <a:tcPr marL="91436" marR="91436"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696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36" marR="91436" marT="45724" marB="45724"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Hydraulic power pack and vessel for advancing skimmer</a:t>
                      </a:r>
                    </a:p>
                  </a:txBody>
                  <a:tcPr marL="91436" marR="91436" marT="45724" marB="4572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graphicFrame>
        <p:nvGraphicFramePr>
          <p:cNvPr id="72726" name="Object 46"/>
          <p:cNvGraphicFramePr>
            <a:graphicFrameLocks noGrp="1" noChangeAspect="1"/>
          </p:cNvGraphicFramePr>
          <p:nvPr>
            <p:ph sz="half" idx="2"/>
          </p:nvPr>
        </p:nvGraphicFramePr>
        <p:xfrm>
          <a:off x="1293813" y="1716088"/>
          <a:ext cx="2143125" cy="1609725"/>
        </p:xfrm>
        <a:graphic>
          <a:graphicData uri="http://schemas.openxmlformats.org/presentationml/2006/ole">
            <mc:AlternateContent xmlns:mc="http://schemas.openxmlformats.org/markup-compatibility/2006">
              <mc:Choice xmlns:v="urn:schemas-microsoft-com:vml" Requires="v">
                <p:oleObj spid="_x0000_s72761" name="Photo Editor Photo" r:id="rId3" imgW="6095238" imgH="4571429" progId="MSPhotoEd.3">
                  <p:embed/>
                </p:oleObj>
              </mc:Choice>
              <mc:Fallback>
                <p:oleObj name="Photo Editor Photo" r:id="rId3" imgW="6095238" imgH="4571429" progId="MSPhotoEd.3">
                  <p:embed/>
                  <p:pic>
                    <p:nvPicPr>
                      <p:cNvPr id="0"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1716088"/>
                        <a:ext cx="214312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27" name="Picture 51" descr="camdenwlo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1716088"/>
            <a:ext cx="22288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 Box 172"/>
          <p:cNvSpPr txBox="1">
            <a:spLocks noChangeArrowheads="1"/>
          </p:cNvSpPr>
          <p:nvPr/>
        </p:nvSpPr>
        <p:spPr bwMode="auto">
          <a:xfrm>
            <a:off x="357188" y="9075738"/>
            <a:ext cx="6985000" cy="274637"/>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20</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26356395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5637" name="Group 133"/>
          <p:cNvGraphicFramePr>
            <a:graphicFrameLocks noGrp="1"/>
          </p:cNvGraphicFramePr>
          <p:nvPr>
            <p:ph sz="half" idx="1"/>
          </p:nvPr>
        </p:nvGraphicFramePr>
        <p:xfrm>
          <a:off x="573088" y="1789113"/>
          <a:ext cx="6759575" cy="5711825"/>
        </p:xfrm>
        <a:graphic>
          <a:graphicData uri="http://schemas.openxmlformats.org/drawingml/2006/table">
            <a:tbl>
              <a:tblPr/>
              <a:tblGrid>
                <a:gridCol w="1614487">
                  <a:extLst>
                    <a:ext uri="{9D8B030D-6E8A-4147-A177-3AD203B41FA5}">
                      <a16:colId xmlns:a16="http://schemas.microsoft.com/office/drawing/2014/main" val="20000"/>
                    </a:ext>
                  </a:extLst>
                </a:gridCol>
                <a:gridCol w="1692910">
                  <a:extLst>
                    <a:ext uri="{9D8B030D-6E8A-4147-A177-3AD203B41FA5}">
                      <a16:colId xmlns:a16="http://schemas.microsoft.com/office/drawing/2014/main" val="20001"/>
                    </a:ext>
                  </a:extLst>
                </a:gridCol>
                <a:gridCol w="3452178">
                  <a:extLst>
                    <a:ext uri="{9D8B030D-6E8A-4147-A177-3AD203B41FA5}">
                      <a16:colId xmlns:a16="http://schemas.microsoft.com/office/drawing/2014/main" val="20002"/>
                    </a:ext>
                  </a:extLst>
                </a:gridCol>
              </a:tblGrid>
              <a:tr h="57918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Vikoma Weir Skimmers</a:t>
                      </a:r>
                    </a:p>
                  </a:txBody>
                  <a:tcPr marT="45725" marB="4572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69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58">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
                      </a:r>
                      <a:br>
                        <a:rPr kumimoji="0" lang="en-US" sz="1200" b="1" i="0" u="none" strike="noStrike" cap="none" normalizeH="0" baseline="0" dirty="0" smtClean="0">
                          <a:ln>
                            <a:noFill/>
                          </a:ln>
                          <a:solidFill>
                            <a:srgbClr val="000066"/>
                          </a:solidFill>
                          <a:effectLst/>
                          <a:latin typeface="+mj-lt"/>
                        </a:rPr>
                      </a:br>
                      <a:r>
                        <a:rPr kumimoji="0" lang="en-US" sz="1200" b="1" i="0" u="none" strike="noStrike" cap="none" normalizeH="0" baseline="0" dirty="0" smtClean="0">
                          <a:ln>
                            <a:noFill/>
                          </a:ln>
                          <a:solidFill>
                            <a:srgbClr val="000066"/>
                          </a:solidFill>
                          <a:effectLst/>
                          <a:latin typeface="+mj-lt"/>
                        </a:rPr>
                        <a:t>Quantity:</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5 Total </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Vikoma</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 </a:t>
                      </a:r>
                    </a:p>
                  </a:txBody>
                  <a:tcPr marT="45725" marB="45725"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mj-lt"/>
                        </a:rPr>
                        <a:t> </a:t>
                      </a: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005910">
                <a:tc>
                  <a:txBody>
                    <a:bodyPr/>
                    <a:lstStyle/>
                    <a:p>
                      <a:pPr marL="0" marR="0" lvl="0" indent="0" algn="r" defTabSz="1019175" rtl="0" eaLnBrk="0" fontAlgn="base" latinLnBrk="0" hangingPunct="0">
                        <a:lnSpc>
                          <a:spcPct val="100000"/>
                        </a:lnSpc>
                        <a:spcBef>
                          <a:spcPts val="0"/>
                        </a:spcBef>
                        <a:spcAft>
                          <a:spcPts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4 each, Mini Fasflow  </a:t>
                      </a:r>
                    </a:p>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rgbClr val="000000"/>
                        </a:solidFill>
                        <a:effectLst/>
                        <a:latin typeface="+mj-lt"/>
                      </a:endParaRPr>
                    </a:p>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rgbClr val="000000"/>
                        </a:solidFill>
                        <a:effectLst/>
                        <a:latin typeface="+mj-lt"/>
                      </a:endParaRPr>
                    </a:p>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rgbClr val="000000"/>
                        </a:solidFill>
                        <a:effectLst/>
                        <a:latin typeface="+mj-lt"/>
                      </a:endParaRP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1 each, Fasflow</a:t>
                      </a:r>
                    </a:p>
                  </a:txBody>
                  <a:tcPr marT="45725" marB="45725"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Nameplate Capacity: 143 BPH</a:t>
                      </a:r>
                    </a:p>
                    <a:p>
                      <a:pPr marL="0" marR="0" lvl="0" indent="0" algn="l" defTabSz="1019175" rtl="0" eaLnBrk="0" fontAlgn="base" latinLnBrk="0" hangingPunct="0">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rgbClr val="000000"/>
                          </a:solidFill>
                          <a:effectLst/>
                          <a:latin typeface="+mj-lt"/>
                        </a:rPr>
                        <a:t>Derated Capacity: 29 BPH</a:t>
                      </a:r>
                    </a:p>
                    <a:p>
                      <a:pPr marL="0" marR="0" lvl="0" indent="0" algn="l" defTabSz="1019175" rtl="0" eaLnBrk="0" fontAlgn="base" latinLnBrk="0" hangingPunct="0">
                        <a:lnSpc>
                          <a:spcPct val="100000"/>
                        </a:lnSpc>
                        <a:spcBef>
                          <a:spcPts val="0"/>
                        </a:spcBef>
                        <a:spcAft>
                          <a:spcPts val="0"/>
                        </a:spcAft>
                        <a:buClrTx/>
                        <a:buSzTx/>
                        <a:buFontTx/>
                        <a:buNone/>
                        <a:tabLst/>
                        <a:defRPr/>
                      </a:pPr>
                      <a:endParaRPr kumimoji="0" lang="en-US" sz="1200" b="0" i="0" u="none" strike="noStrike" cap="none" normalizeH="0" baseline="0" dirty="0" smtClean="0">
                        <a:ln>
                          <a:noFill/>
                        </a:ln>
                        <a:solidFill>
                          <a:srgbClr val="000000"/>
                        </a:solidFill>
                        <a:effectLst/>
                        <a:latin typeface="+mj-lt"/>
                      </a:endParaRPr>
                    </a:p>
                    <a:p>
                      <a:pPr marL="0" marR="0" lvl="0" indent="0" algn="l" defTabSz="1019175" rtl="0" eaLnBrk="0" fontAlgn="base" latinLnBrk="0" hangingPunct="0">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rgbClr val="000000"/>
                          </a:solidFill>
                          <a:effectLst/>
                          <a:latin typeface="+mj-lt"/>
                        </a:rPr>
                        <a:t>Nameplate Capacity: 486 BPH</a:t>
                      </a:r>
                    </a:p>
                    <a:p>
                      <a:pPr marL="0" marR="0" lvl="0" indent="0" algn="l" defTabSz="1019175" rtl="0" eaLnBrk="0" fontAlgn="base" latinLnBrk="0" hangingPunct="0">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rgbClr val="000000"/>
                          </a:solidFill>
                          <a:effectLst/>
                          <a:latin typeface="+mj-lt"/>
                        </a:rPr>
                        <a:t>Derated Capacity: 97 BPH</a:t>
                      </a:r>
                    </a:p>
                  </a:txBody>
                  <a:tcPr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3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5" marB="4572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Spill recovery in fast moving water.</a:t>
                      </a:r>
                    </a:p>
                  </a:txBody>
                  <a:tcPr marT="45725" marB="45725" horzOverflow="overflow">
                    <a:lnL>
                      <a:noFill/>
                    </a:lnL>
                    <a:lnR cap="flat">
                      <a:noFill/>
                    </a:lnR>
                    <a:lnT>
                      <a:noFill/>
                    </a:lnT>
                    <a:lnB>
                      <a:noFill/>
                    </a:lnB>
                    <a:lnTlToBr>
                      <a:noFill/>
                    </a:lnTlToBr>
                    <a:lnBlToTr>
                      <a:noFill/>
                    </a:lnBlToTr>
                    <a:noFill/>
                  </a:tcPr>
                </a:tc>
                <a:tc hMerge="1">
                  <a:txBody>
                    <a:bodyPr/>
                    <a:lstStyle/>
                    <a:p>
                      <a:endParaRPr lang="en-US"/>
                    </a:p>
                  </a:txBody>
                  <a:tcPr>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2675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25" marB="45725"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3” Diaphragm Pump with Mini or 3” Sykes Univac with Fasflow</a:t>
                      </a:r>
                    </a:p>
                  </a:txBody>
                  <a:tcPr marT="45725" marB="45725"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32789" name="Text Box 96"/>
          <p:cNvSpPr txBox="1">
            <a:spLocks noChangeArrowheads="1"/>
          </p:cNvSpPr>
          <p:nvPr/>
        </p:nvSpPr>
        <p:spPr bwMode="auto">
          <a:xfrm>
            <a:off x="34766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21</a:t>
            </a:r>
          </a:p>
        </p:txBody>
      </p:sp>
      <p:pic>
        <p:nvPicPr>
          <p:cNvPr id="73750" name="Picture 134" descr="Vikoma Weir Skimm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2238" y="2581275"/>
            <a:ext cx="25955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406677" name="Group 149"/>
          <p:cNvGraphicFramePr>
            <a:graphicFrameLocks noGrp="1"/>
          </p:cNvGraphicFramePr>
          <p:nvPr>
            <p:ph sz="half" idx="1"/>
          </p:nvPr>
        </p:nvGraphicFramePr>
        <p:xfrm>
          <a:off x="573088" y="1500188"/>
          <a:ext cx="6759575" cy="7359650"/>
        </p:xfrm>
        <a:graphic>
          <a:graphicData uri="http://schemas.openxmlformats.org/drawingml/2006/table">
            <a:tbl>
              <a:tblPr/>
              <a:tblGrid>
                <a:gridCol w="1614487">
                  <a:extLst>
                    <a:ext uri="{9D8B030D-6E8A-4147-A177-3AD203B41FA5}">
                      <a16:colId xmlns:a16="http://schemas.microsoft.com/office/drawing/2014/main" val="20000"/>
                    </a:ext>
                  </a:extLst>
                </a:gridCol>
                <a:gridCol w="1770633">
                  <a:extLst>
                    <a:ext uri="{9D8B030D-6E8A-4147-A177-3AD203B41FA5}">
                      <a16:colId xmlns:a16="http://schemas.microsoft.com/office/drawing/2014/main" val="20001"/>
                    </a:ext>
                  </a:extLst>
                </a:gridCol>
                <a:gridCol w="215330">
                  <a:extLst>
                    <a:ext uri="{9D8B030D-6E8A-4147-A177-3AD203B41FA5}">
                      <a16:colId xmlns:a16="http://schemas.microsoft.com/office/drawing/2014/main" val="20002"/>
                    </a:ext>
                  </a:extLst>
                </a:gridCol>
                <a:gridCol w="3159125">
                  <a:extLst>
                    <a:ext uri="{9D8B030D-6E8A-4147-A177-3AD203B41FA5}">
                      <a16:colId xmlns:a16="http://schemas.microsoft.com/office/drawing/2014/main" val="20003"/>
                    </a:ext>
                  </a:extLst>
                </a:gridCol>
              </a:tblGrid>
              <a:tr h="204234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Foxtail Rope Mop Skimmer</a:t>
                      </a:r>
                    </a:p>
                  </a:txBody>
                  <a:tcPr marT="45724" marB="45724"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000066"/>
                        </a:solidFill>
                        <a:effectLst/>
                        <a:latin typeface="+mj-lt"/>
                      </a:endParaRPr>
                    </a:p>
                  </a:txBody>
                  <a:tcPr marT="45724" marB="4572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20668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88947">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Foxtail 1-6</a:t>
                      </a: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Foxtail 4-9</a:t>
                      </a:r>
                    </a:p>
                  </a:txBody>
                  <a:tcPr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10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 Total </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Hendriksen</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6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382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2 each, Foxtail 1-6</a:t>
                      </a:r>
                      <a:br>
                        <a:rPr kumimoji="0" lang="en-US" sz="1200" b="0" i="0" u="none" strike="noStrike" cap="none" normalizeH="0" baseline="0" dirty="0" smtClean="0">
                          <a:ln>
                            <a:noFill/>
                          </a:ln>
                          <a:solidFill>
                            <a:schemeClr val="tx1"/>
                          </a:solidFill>
                          <a:effectLst/>
                          <a:latin typeface="+mj-lt"/>
                        </a:rPr>
                      </a:br>
                      <a:endParaRPr kumimoji="0" lang="en-US" sz="1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Nameplate Capacity: 19 BPH</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err="1" smtClean="0">
                          <a:ln>
                            <a:noFill/>
                          </a:ln>
                          <a:solidFill>
                            <a:schemeClr val="tx1"/>
                          </a:solidFill>
                          <a:effectLst/>
                          <a:latin typeface="+mn-lt"/>
                          <a:ea typeface="+mn-ea"/>
                          <a:cs typeface="+mn-cs"/>
                        </a:rPr>
                        <a:t>Derated</a:t>
                      </a:r>
                      <a:r>
                        <a:rPr kumimoji="0" lang="en-US" sz="1200" b="0" i="0" u="none" strike="noStrike" kern="1200" cap="none" normalizeH="0" baseline="0" dirty="0" smtClean="0">
                          <a:ln>
                            <a:noFill/>
                          </a:ln>
                          <a:solidFill>
                            <a:schemeClr val="tx1"/>
                          </a:solidFill>
                          <a:effectLst/>
                          <a:latin typeface="+mn-lt"/>
                          <a:ea typeface="+mn-ea"/>
                          <a:cs typeface="+mn-cs"/>
                        </a:rPr>
                        <a:t> Capacity: 15 BPH</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9382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1 each, Foxtail 4-9</a:t>
                      </a:r>
                      <a:endParaRPr kumimoji="0" lang="en-US" sz="1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Nameplate Capacity: 249 BPH</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err="1" smtClean="0">
                          <a:ln>
                            <a:noFill/>
                          </a:ln>
                          <a:solidFill>
                            <a:schemeClr val="tx1"/>
                          </a:solidFill>
                          <a:effectLst/>
                          <a:latin typeface="+mn-lt"/>
                          <a:ea typeface="+mn-ea"/>
                          <a:cs typeface="+mn-cs"/>
                        </a:rPr>
                        <a:t>Derated</a:t>
                      </a:r>
                      <a:r>
                        <a:rPr kumimoji="0" lang="en-US" sz="1200" b="0" i="0" u="none" strike="noStrike" kern="1200" cap="none" normalizeH="0" baseline="0" dirty="0" smtClean="0">
                          <a:ln>
                            <a:noFill/>
                          </a:ln>
                          <a:solidFill>
                            <a:schemeClr val="tx1"/>
                          </a:solidFill>
                          <a:effectLst/>
                          <a:latin typeface="+mn-lt"/>
                          <a:ea typeface="+mn-ea"/>
                          <a:cs typeface="+mn-cs"/>
                        </a:rPr>
                        <a:t> Capacity: 119 BPH</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401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0"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Near-shore and shore recovery responses.  Very good skimmer for broken ice conditions.</a:t>
                      </a:r>
                    </a:p>
                  </a:txBody>
                  <a:tcPr marT="0"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57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24" marB="45724"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Hydraulic power pack, recovery tank</a:t>
                      </a:r>
                    </a:p>
                  </a:txBody>
                  <a:tcPr marT="45724" marB="4572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815" name="Text Box 109"/>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22</a:t>
            </a:r>
          </a:p>
        </p:txBody>
      </p:sp>
      <p:pic>
        <p:nvPicPr>
          <p:cNvPr id="74778" name="Picture 1"/>
          <p:cNvPicPr>
            <a:picLocks noChangeAspect="1"/>
          </p:cNvPicPr>
          <p:nvPr/>
        </p:nvPicPr>
        <p:blipFill>
          <a:blip r:embed="rId2">
            <a:extLst>
              <a:ext uri="{28A0092B-C50C-407E-A947-70E740481C1C}">
                <a14:useLocalDpi xmlns:a14="http://schemas.microsoft.com/office/drawing/2010/main" val="0"/>
              </a:ext>
            </a:extLst>
          </a:blip>
          <a:srcRect l="2" r="36784" b="24490"/>
          <a:stretch>
            <a:fillRect/>
          </a:stretch>
        </p:blipFill>
        <p:spPr bwMode="auto">
          <a:xfrm>
            <a:off x="790575" y="3441700"/>
            <a:ext cx="3167063"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9" name="Picture 56"/>
          <p:cNvPicPr>
            <a:picLocks noChangeAspect="1" noChangeArrowheads="1"/>
          </p:cNvPicPr>
          <p:nvPr/>
        </p:nvPicPr>
        <p:blipFill>
          <a:blip r:embed="rId3">
            <a:extLst>
              <a:ext uri="{28A0092B-C50C-407E-A947-70E740481C1C}">
                <a14:useLocalDpi xmlns:a14="http://schemas.microsoft.com/office/drawing/2010/main" val="0"/>
              </a:ext>
            </a:extLst>
          </a:blip>
          <a:srcRect l="304" t="15562" r="-304" b="-15562"/>
          <a:stretch>
            <a:fillRect/>
          </a:stretch>
        </p:blipFill>
        <p:spPr bwMode="auto">
          <a:xfrm>
            <a:off x="4102100" y="1585913"/>
            <a:ext cx="2909888"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0" name="Picture 56"/>
          <p:cNvPicPr>
            <a:picLocks noChangeAspect="1" noChangeArrowheads="1"/>
          </p:cNvPicPr>
          <p:nvPr/>
        </p:nvPicPr>
        <p:blipFill>
          <a:blip r:embed="rId4">
            <a:extLst>
              <a:ext uri="{28A0092B-C50C-407E-A947-70E740481C1C}">
                <a14:useLocalDpi xmlns:a14="http://schemas.microsoft.com/office/drawing/2010/main" val="0"/>
              </a:ext>
            </a:extLst>
          </a:blip>
          <a:srcRect l="29564" r="9215"/>
          <a:stretch>
            <a:fillRect/>
          </a:stretch>
        </p:blipFill>
        <p:spPr bwMode="auto">
          <a:xfrm>
            <a:off x="4102100" y="3441700"/>
            <a:ext cx="2909888"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89647" name="Group 175"/>
          <p:cNvGraphicFramePr>
            <a:graphicFrameLocks noGrp="1"/>
          </p:cNvGraphicFramePr>
          <p:nvPr>
            <p:ph sz="half" idx="1"/>
          </p:nvPr>
        </p:nvGraphicFramePr>
        <p:xfrm>
          <a:off x="501650" y="1743075"/>
          <a:ext cx="6759575" cy="7483475"/>
        </p:xfrm>
        <a:graphic>
          <a:graphicData uri="http://schemas.openxmlformats.org/drawingml/2006/table">
            <a:tbl>
              <a:tblPr/>
              <a:tblGrid>
                <a:gridCol w="1614488">
                  <a:extLst>
                    <a:ext uri="{9D8B030D-6E8A-4147-A177-3AD203B41FA5}">
                      <a16:colId xmlns:a16="http://schemas.microsoft.com/office/drawing/2014/main" val="20000"/>
                    </a:ext>
                  </a:extLst>
                </a:gridCol>
                <a:gridCol w="1555748">
                  <a:extLst>
                    <a:ext uri="{9D8B030D-6E8A-4147-A177-3AD203B41FA5}">
                      <a16:colId xmlns:a16="http://schemas.microsoft.com/office/drawing/2014/main" val="20001"/>
                    </a:ext>
                  </a:extLst>
                </a:gridCol>
                <a:gridCol w="209552">
                  <a:extLst>
                    <a:ext uri="{9D8B030D-6E8A-4147-A177-3AD203B41FA5}">
                      <a16:colId xmlns:a16="http://schemas.microsoft.com/office/drawing/2014/main" val="20002"/>
                    </a:ext>
                  </a:extLst>
                </a:gridCol>
                <a:gridCol w="3379788">
                  <a:extLst>
                    <a:ext uri="{9D8B030D-6E8A-4147-A177-3AD203B41FA5}">
                      <a16:colId xmlns:a16="http://schemas.microsoft.com/office/drawing/2014/main" val="20003"/>
                    </a:ext>
                  </a:extLst>
                </a:gridCol>
              </a:tblGrid>
              <a:tr h="1197777">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Desmi Skimmers </a:t>
                      </a: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(Harbor </a:t>
                      </a: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Ocean)</a:t>
                      </a:r>
                    </a:p>
                  </a:txBody>
                  <a:tcPr marT="45710" marB="45710"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567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0" marB="45710"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67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0" marB="45710"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3 Total</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9483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0" marB="45710"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Desmi</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9321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ACS</a:t>
                      </a:r>
                    </a:p>
                  </a:txBody>
                  <a:tcPr marT="45710" marB="45710"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CPAI</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665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a:t>
                      </a:r>
                      <a:r>
                        <a:rPr kumimoji="0" lang="en-US" sz="1200" b="0" i="0" u="none" strike="noStrike" cap="none" normalizeH="0" baseline="0" dirty="0" smtClean="0">
                          <a:ln>
                            <a:noFill/>
                          </a:ln>
                          <a:solidFill>
                            <a:srgbClr val="000000"/>
                          </a:solidFill>
                          <a:effectLst/>
                          <a:latin typeface="+mj-lt"/>
                        </a:rPr>
                        <a:t>, </a:t>
                      </a:r>
                      <a:r>
                        <a:rPr kumimoji="0" lang="en-US" sz="1200" b="0" i="0" u="none" strike="noStrike" cap="none" normalizeH="0" baseline="0" dirty="0" err="1" smtClean="0">
                          <a:ln>
                            <a:noFill/>
                          </a:ln>
                          <a:solidFill>
                            <a:srgbClr val="000000"/>
                          </a:solidFill>
                          <a:effectLst/>
                          <a:latin typeface="+mj-lt"/>
                        </a:rPr>
                        <a:t>Habor</a:t>
                      </a:r>
                      <a:r>
                        <a:rPr kumimoji="0" lang="en-US" sz="1200" b="0" i="0" u="none" strike="noStrike" cap="none" normalizeH="0" baseline="0" dirty="0" smtClean="0">
                          <a:ln>
                            <a:noFill/>
                          </a:ln>
                          <a:solidFill>
                            <a:srgbClr val="000000"/>
                          </a:solidFill>
                          <a:effectLst/>
                          <a:latin typeface="+mj-lt"/>
                        </a:rPr>
                        <a:t>*:  </a:t>
                      </a:r>
                      <a:br>
                        <a:rPr kumimoji="0" lang="en-US" sz="1200" b="0" i="0" u="none" strike="noStrike" cap="none" normalizeH="0" baseline="0" dirty="0" smtClean="0">
                          <a:ln>
                            <a:noFill/>
                          </a:ln>
                          <a:solidFill>
                            <a:srgbClr val="000000"/>
                          </a:solidFill>
                          <a:effectLst/>
                          <a:latin typeface="+mj-lt"/>
                        </a:rPr>
                      </a:br>
                      <a:endParaRPr kumimoji="0" lang="en-US" sz="1200" b="0" i="0" u="none" strike="noStrike" cap="none" normalizeH="0" baseline="0" dirty="0" smtClean="0">
                        <a:ln>
                          <a:noFill/>
                        </a:ln>
                        <a:solidFill>
                          <a:srgbClr val="000000"/>
                        </a:solidFill>
                        <a:effectLst/>
                        <a:latin typeface="+mj-lt"/>
                      </a:endParaRPr>
                    </a:p>
                  </a:txBody>
                  <a:tcPr marT="45710" marB="45710"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Nameplate Capacity: 440 BPH</a:t>
                      </a: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Derated Capacity:  BPH</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640071">
                <a:tc>
                  <a:txBody>
                    <a:bodyPr/>
                    <a:lstStyle/>
                    <a:p>
                      <a:pPr marL="0" marR="0" lvl="0" indent="0" algn="r" defTabSz="1019175" rtl="0" eaLnBrk="0" fontAlgn="base" latinLnBrk="0" hangingPunct="0">
                        <a:lnSpc>
                          <a:spcPct val="100000"/>
                        </a:lnSpc>
                        <a:spcBef>
                          <a:spcPts val="0"/>
                        </a:spcBef>
                        <a:spcAft>
                          <a:spcPts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0" marB="45710" horzOverflow="overflow">
                    <a:lnL cap="flat">
                      <a:noFill/>
                    </a:lnL>
                    <a:lnR>
                      <a:noFill/>
                    </a:lnR>
                    <a:lnT>
                      <a:noFill/>
                    </a:lnT>
                    <a:lnB>
                      <a:noFill/>
                    </a:lnB>
                    <a:lnTlToBr>
                      <a:noFill/>
                    </a:lnTlToBr>
                    <a:lnBlToTr>
                      <a:noFill/>
                    </a:lnBlToTr>
                    <a:noFill/>
                  </a:tcPr>
                </a:tc>
                <a:tc>
                  <a:txBody>
                    <a:bodyPr/>
                    <a:lstStyle/>
                    <a:p>
                      <a:pPr>
                        <a:spcBef>
                          <a:spcPts val="0"/>
                        </a:spcBef>
                        <a:spcAft>
                          <a:spcPts val="0"/>
                        </a:spcAft>
                      </a:pPr>
                      <a:r>
                        <a:rPr kumimoji="0" lang="en-US" sz="1200" b="0" i="0" u="none" strike="noStrike" kern="1200" cap="none" normalizeH="0" baseline="0" dirty="0" smtClean="0">
                          <a:ln>
                            <a:noFill/>
                          </a:ln>
                          <a:solidFill>
                            <a:schemeClr val="tx1"/>
                          </a:solidFill>
                          <a:effectLst/>
                          <a:latin typeface="+mn-lt"/>
                          <a:ea typeface="+mn-ea"/>
                          <a:cs typeface="+mn-cs"/>
                        </a:rPr>
                        <a:t>*</a:t>
                      </a:r>
                      <a:r>
                        <a:rPr kumimoji="0" lang="en-US" sz="1200" b="0" i="1" u="none" strike="noStrike" kern="1200" cap="none" normalizeH="0" baseline="0" dirty="0" smtClean="0">
                          <a:ln>
                            <a:noFill/>
                          </a:ln>
                          <a:solidFill>
                            <a:schemeClr val="tx1"/>
                          </a:solidFill>
                          <a:effectLst/>
                          <a:latin typeface="+mn-lt"/>
                          <a:ea typeface="+mn-ea"/>
                          <a:cs typeface="+mn-cs"/>
                        </a:rPr>
                        <a:t>When changed over to brush</a:t>
                      </a:r>
                      <a:r>
                        <a:rPr kumimoji="0" lang="en-US" sz="1200" b="0" i="0" u="none" strike="noStrike" kern="1200" cap="none" normalizeH="0" baseline="0" dirty="0" smtClean="0">
                          <a:ln>
                            <a:noFill/>
                          </a:ln>
                          <a:solidFill>
                            <a:schemeClr val="tx1"/>
                          </a:solidFill>
                          <a:effectLst/>
                          <a:latin typeface="+mn-lt"/>
                          <a:ea typeface="+mn-ea"/>
                          <a:cs typeface="+mn-cs"/>
                        </a:rPr>
                        <a:t> : </a:t>
                      </a:r>
                    </a:p>
                    <a:p>
                      <a:pPr>
                        <a:spcBef>
                          <a:spcPts val="0"/>
                        </a:spcBef>
                        <a:spcAft>
                          <a:spcPts val="0"/>
                        </a:spcAft>
                      </a:pPr>
                      <a:r>
                        <a:rPr kumimoji="0" lang="en-US" sz="1200" b="0" i="0" u="none" strike="noStrike" kern="1200" cap="none" normalizeH="0" baseline="0" dirty="0" smtClean="0">
                          <a:ln>
                            <a:noFill/>
                          </a:ln>
                          <a:solidFill>
                            <a:schemeClr val="tx1"/>
                          </a:solidFill>
                          <a:effectLst/>
                          <a:latin typeface="+mn-lt"/>
                          <a:ea typeface="+mn-ea"/>
                          <a:cs typeface="+mn-cs"/>
                        </a:rPr>
                        <a:t>3 each</a:t>
                      </a:r>
                      <a:endParaRPr lang="en-US" sz="1200" kern="1200" dirty="0">
                        <a:solidFill>
                          <a:schemeClr val="tx1"/>
                        </a:solidFill>
                        <a:latin typeface="+mn-lt"/>
                        <a:ea typeface="+mn-ea"/>
                        <a:cs typeface="+mn-cs"/>
                      </a:endParaRPr>
                    </a:p>
                  </a:txBody>
                  <a:tcPr marT="45710" marB="45710" horzOverflow="overflow">
                    <a:lnL>
                      <a:noFill/>
                    </a:lnL>
                    <a:lnR cap="flat">
                      <a:noFill/>
                    </a:lnR>
                    <a:lnT>
                      <a:noFill/>
                    </a:lnT>
                    <a:lnB>
                      <a:noFill/>
                    </a:lnB>
                    <a:lnTlToBr>
                      <a:noFill/>
                    </a:lnTlToBr>
                    <a:lnBlToTr>
                      <a:noFill/>
                    </a:lnBlToTr>
                    <a:noFill/>
                  </a:tcPr>
                </a:tc>
                <a:tc gridSpan="2">
                  <a:txBody>
                    <a:bodyPr/>
                    <a:lstStyle/>
                    <a:p>
                      <a:pPr>
                        <a:spcBef>
                          <a:spcPts val="0"/>
                        </a:spcBef>
                        <a:spcAft>
                          <a:spcPts val="0"/>
                        </a:spcAft>
                      </a:pPr>
                      <a:r>
                        <a:rPr kumimoji="0" lang="en-US" sz="1200" b="0" i="0" u="none" strike="noStrike" kern="1200" cap="none" normalizeH="0" baseline="0" dirty="0" smtClean="0">
                          <a:ln>
                            <a:noFill/>
                          </a:ln>
                          <a:solidFill>
                            <a:schemeClr val="tx1"/>
                          </a:solidFill>
                          <a:effectLst/>
                          <a:latin typeface="+mn-lt"/>
                          <a:ea typeface="+mn-ea"/>
                          <a:cs typeface="+mn-cs"/>
                        </a:rPr>
                        <a:t>Nameplate Capacity changes to: 171 BPH </a:t>
                      </a:r>
                    </a:p>
                    <a:p>
                      <a:pPr>
                        <a:spcBef>
                          <a:spcPts val="0"/>
                        </a:spcBef>
                        <a:spcAft>
                          <a:spcPts val="0"/>
                        </a:spcAft>
                      </a:pPr>
                      <a:r>
                        <a:rPr kumimoji="0" lang="en-US" sz="1200" b="0" i="0" u="none" strike="noStrike" kern="1200" cap="none" normalizeH="0" baseline="0" dirty="0" err="1" smtClean="0">
                          <a:ln>
                            <a:noFill/>
                          </a:ln>
                          <a:solidFill>
                            <a:schemeClr val="tx1"/>
                          </a:solidFill>
                          <a:effectLst/>
                          <a:latin typeface="+mn-lt"/>
                          <a:ea typeface="+mn-ea"/>
                          <a:cs typeface="+mn-cs"/>
                        </a:rPr>
                        <a:t>Derated</a:t>
                      </a:r>
                      <a:r>
                        <a:rPr kumimoji="0" lang="en-US" sz="1200" b="0" i="0" u="none" strike="noStrike" kern="1200" cap="none" normalizeH="0" baseline="0" dirty="0" smtClean="0">
                          <a:ln>
                            <a:noFill/>
                          </a:ln>
                          <a:solidFill>
                            <a:schemeClr val="tx1"/>
                          </a:solidFill>
                          <a:effectLst/>
                          <a:latin typeface="+mn-lt"/>
                          <a:ea typeface="+mn-ea"/>
                          <a:cs typeface="+mn-cs"/>
                        </a:rPr>
                        <a:t> Capacity: 137 BPH </a:t>
                      </a:r>
                    </a:p>
                    <a:p>
                      <a:pPr>
                        <a:spcBef>
                          <a:spcPts val="0"/>
                        </a:spcBef>
                        <a:spcAft>
                          <a:spcPts val="0"/>
                        </a:spcAft>
                      </a:pPr>
                      <a:r>
                        <a:rPr kumimoji="0" lang="en-US" sz="1200" b="0" i="0" u="none" strike="noStrike" kern="1200" cap="none" normalizeH="0" baseline="0" dirty="0" smtClean="0">
                          <a:ln>
                            <a:noFill/>
                          </a:ln>
                          <a:solidFill>
                            <a:schemeClr val="tx1"/>
                          </a:solidFill>
                          <a:effectLst/>
                          <a:latin typeface="+mn-lt"/>
                          <a:ea typeface="+mn-ea"/>
                          <a:cs typeface="+mn-cs"/>
                        </a:rPr>
                        <a:t>1 with brush kit</a:t>
                      </a:r>
                      <a:endParaRPr lang="en-US" sz="1200" kern="1200" dirty="0">
                        <a:solidFill>
                          <a:schemeClr val="tx1"/>
                        </a:solidFill>
                        <a:latin typeface="+mn-lt"/>
                        <a:ea typeface="+mn-ea"/>
                        <a:cs typeface="+mn-cs"/>
                      </a:endParaRP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88468">
                <a:tc>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kern="1200" cap="none" normalizeH="0" baseline="0" dirty="0" smtClean="0">
                        <a:ln>
                          <a:noFill/>
                        </a:ln>
                        <a:solidFill>
                          <a:schemeClr val="tx1"/>
                        </a:solidFill>
                        <a:effectLst/>
                        <a:latin typeface="+mj-lt"/>
                        <a:ea typeface="+mn-ea"/>
                        <a:cs typeface="+mn-cs"/>
                      </a:endParaRPr>
                    </a:p>
                  </a:txBody>
                  <a:tcPr marT="45710" marB="45710" horzOverflow="overflow">
                    <a:lnL cap="flat">
                      <a:noFill/>
                    </a:lnL>
                    <a:lnR>
                      <a:noFill/>
                    </a:lnR>
                    <a:lnT>
                      <a:noFill/>
                    </a:lnT>
                    <a:lnB>
                      <a:noFill/>
                    </a:lnB>
                    <a:lnTlToBr>
                      <a:noFill/>
                    </a:lnTlToBr>
                    <a:lnBlToTr>
                      <a:noFill/>
                    </a:lnBlToTr>
                    <a:noFill/>
                  </a:tcPr>
                </a:tc>
                <a:tc>
                  <a:txBody>
                    <a:bodyPr/>
                    <a:lstStyle/>
                    <a:p>
                      <a:pPr>
                        <a:spcBef>
                          <a:spcPts val="0"/>
                        </a:spcBef>
                        <a:spcAft>
                          <a:spcPts val="0"/>
                        </a:spcAft>
                      </a:pPr>
                      <a:endParaRPr kumimoji="0" lang="en-US" sz="1200" b="0" i="0" u="none" strike="noStrike" kern="1200" cap="none" normalizeH="0" baseline="0" dirty="0" smtClean="0">
                        <a:ln>
                          <a:noFill/>
                        </a:ln>
                        <a:solidFill>
                          <a:schemeClr val="tx1"/>
                        </a:solidFill>
                        <a:effectLst/>
                        <a:latin typeface="+mn-lt"/>
                        <a:ea typeface="+mn-ea"/>
                        <a:cs typeface="+mn-cs"/>
                      </a:endParaRPr>
                    </a:p>
                    <a:p>
                      <a:pPr>
                        <a:spcBef>
                          <a:spcPts val="0"/>
                        </a:spcBef>
                        <a:spcAft>
                          <a:spcPts val="0"/>
                        </a:spcAft>
                      </a:pPr>
                      <a:r>
                        <a:rPr kumimoji="0" lang="en-US" sz="1200" b="0" i="0" u="none" strike="noStrike" kern="1200" cap="none" normalizeH="0" baseline="0" dirty="0" smtClean="0">
                          <a:ln>
                            <a:noFill/>
                          </a:ln>
                          <a:solidFill>
                            <a:schemeClr val="tx1"/>
                          </a:solidFill>
                          <a:effectLst/>
                          <a:latin typeface="+mn-lt"/>
                          <a:ea typeface="+mn-ea"/>
                          <a:cs typeface="+mn-cs"/>
                        </a:rPr>
                        <a:t>1 each</a:t>
                      </a:r>
                      <a:r>
                        <a:rPr kumimoji="0" lang="en-US" sz="1200" b="0" i="0" u="none" strike="noStrike" kern="1200" cap="none" normalizeH="0" baseline="0" dirty="0" smtClean="0">
                          <a:ln>
                            <a:noFill/>
                          </a:ln>
                          <a:solidFill>
                            <a:srgbClr val="000000"/>
                          </a:solidFill>
                          <a:effectLst/>
                          <a:latin typeface="+mn-lt"/>
                          <a:ea typeface="+mn-ea"/>
                          <a:cs typeface="+mn-cs"/>
                        </a:rPr>
                        <a:t>, Ocean: </a:t>
                      </a:r>
                      <a:endParaRPr lang="en-US" sz="1200" dirty="0">
                        <a:latin typeface="+mj-lt"/>
                      </a:endParaRPr>
                    </a:p>
                  </a:txBody>
                  <a:tcPr marT="45710" marB="4571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kern="1200" cap="none" normalizeH="0" baseline="0" dirty="0" smtClean="0">
                        <a:ln>
                          <a:noFill/>
                        </a:ln>
                        <a:solidFill>
                          <a:srgbClr val="000000"/>
                        </a:solidFill>
                        <a:effectLst/>
                        <a:latin typeface="+mn-lt"/>
                        <a:ea typeface="+mn-ea"/>
                        <a:cs typeface="+mn-cs"/>
                      </a:endParaRP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Nameplate Capacity: 628 BPH</a:t>
                      </a: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kern="1200" cap="none" normalizeH="0" baseline="0" dirty="0" err="1" smtClean="0">
                          <a:ln>
                            <a:noFill/>
                          </a:ln>
                          <a:solidFill>
                            <a:srgbClr val="000000"/>
                          </a:solidFill>
                          <a:effectLst/>
                          <a:latin typeface="+mn-lt"/>
                          <a:ea typeface="+mn-ea"/>
                          <a:cs typeface="+mn-cs"/>
                        </a:rPr>
                        <a:t>Derated</a:t>
                      </a:r>
                      <a:r>
                        <a:rPr kumimoji="0" lang="en-US" sz="1200" b="0" i="0" u="none" strike="noStrike" kern="1200" cap="none" normalizeH="0" baseline="0" dirty="0" smtClean="0">
                          <a:ln>
                            <a:noFill/>
                          </a:ln>
                          <a:solidFill>
                            <a:srgbClr val="000000"/>
                          </a:solidFill>
                          <a:effectLst/>
                          <a:latin typeface="+mn-lt"/>
                          <a:ea typeface="+mn-ea"/>
                          <a:cs typeface="+mn-cs"/>
                        </a:rPr>
                        <a:t> Capacity:  91BPH</a:t>
                      </a:r>
                    </a:p>
                  </a:txBody>
                  <a:tcPr marT="45710" marB="45710" horzOverflow="overflow">
                    <a:lnL cap="flat">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chemeClr val="tx1"/>
                        </a:solidFill>
                        <a:effectLst/>
                        <a:latin typeface="Arial" charset="0"/>
                        <a:ea typeface="+mn-ea"/>
                        <a:cs typeface="+mn-cs"/>
                      </a:endParaRPr>
                    </a:p>
                  </a:txBody>
                  <a:tcPr horzOverflow="overflow">
                    <a:lnL cap="flat">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6400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0" marB="45710"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The Desmi Skimmer is of weir type.  Rated for recovery from offshore and near-shore environments.</a:t>
                      </a:r>
                    </a:p>
                  </a:txBody>
                  <a:tcPr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400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0" marB="45710"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Hydraulic hoses, discharge hoses, power pack or Quattro brush adapter</a:t>
                      </a:r>
                    </a:p>
                  </a:txBody>
                  <a:tcPr marT="45710" marB="45710"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75803" name="Picture 52" descr="skimm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7775" y="3084513"/>
            <a:ext cx="2808288"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6" name="Text Box 5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23</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9871" name="Group 271"/>
          <p:cNvGraphicFramePr>
            <a:graphicFrameLocks noGrp="1"/>
          </p:cNvGraphicFramePr>
          <p:nvPr>
            <p:ph sz="half" idx="1"/>
          </p:nvPr>
        </p:nvGraphicFramePr>
        <p:xfrm>
          <a:off x="573088" y="996950"/>
          <a:ext cx="6769100" cy="8316913"/>
        </p:xfrm>
        <a:graphic>
          <a:graphicData uri="http://schemas.openxmlformats.org/drawingml/2006/table">
            <a:tbl>
              <a:tblPr/>
              <a:tblGrid>
                <a:gridCol w="1615396">
                  <a:extLst>
                    <a:ext uri="{9D8B030D-6E8A-4147-A177-3AD203B41FA5}">
                      <a16:colId xmlns:a16="http://schemas.microsoft.com/office/drawing/2014/main" val="20000"/>
                    </a:ext>
                  </a:extLst>
                </a:gridCol>
                <a:gridCol w="1816487">
                  <a:extLst>
                    <a:ext uri="{9D8B030D-6E8A-4147-A177-3AD203B41FA5}">
                      <a16:colId xmlns:a16="http://schemas.microsoft.com/office/drawing/2014/main" val="20001"/>
                    </a:ext>
                  </a:extLst>
                </a:gridCol>
                <a:gridCol w="1455616">
                  <a:extLst>
                    <a:ext uri="{9D8B030D-6E8A-4147-A177-3AD203B41FA5}">
                      <a16:colId xmlns:a16="http://schemas.microsoft.com/office/drawing/2014/main" val="20003"/>
                    </a:ext>
                  </a:extLst>
                </a:gridCol>
                <a:gridCol w="1881601">
                  <a:extLst>
                    <a:ext uri="{9D8B030D-6E8A-4147-A177-3AD203B41FA5}">
                      <a16:colId xmlns:a16="http://schemas.microsoft.com/office/drawing/2014/main" val="20004"/>
                    </a:ext>
                  </a:extLst>
                </a:gridCol>
              </a:tblGrid>
              <a:tr h="1060640">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Disc Skimmers </a:t>
                      </a:r>
                    </a:p>
                  </a:txBody>
                  <a:tcPr marL="91449" marR="91449" marT="45725" marB="4572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73273">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9" marR="91449"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7257">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 </a:t>
                      </a:r>
                      <a:r>
                        <a:rPr kumimoji="0" lang="en-US" sz="1200" b="0" i="0" u="none" strike="noStrike" cap="none" normalizeH="0" baseline="0" dirty="0" err="1" smtClean="0">
                          <a:ln>
                            <a:noFill/>
                          </a:ln>
                          <a:solidFill>
                            <a:schemeClr val="tx1"/>
                          </a:solidFill>
                          <a:effectLst/>
                          <a:latin typeface="+mj-lt"/>
                        </a:rPr>
                        <a:t>Vikoma</a:t>
                      </a:r>
                      <a:r>
                        <a:rPr kumimoji="0" lang="en-US" sz="1200" b="0" i="0" u="none" strike="noStrike" cap="none" normalizeH="0" baseline="0" dirty="0" smtClean="0">
                          <a:ln>
                            <a:noFill/>
                          </a:ln>
                          <a:solidFill>
                            <a:schemeClr val="tx1"/>
                          </a:solidFill>
                          <a:effectLst/>
                          <a:latin typeface="+mj-lt"/>
                        </a:rPr>
                        <a:t> Komara                                            Morris                              </a:t>
                      </a:r>
                      <a:r>
                        <a:rPr kumimoji="0" lang="en-US" sz="1200" b="0" i="0" u="none" strike="noStrike" cap="none" normalizeH="0" baseline="0" dirty="0" err="1" smtClean="0">
                          <a:ln>
                            <a:noFill/>
                          </a:ln>
                          <a:solidFill>
                            <a:schemeClr val="tx1"/>
                          </a:solidFill>
                          <a:effectLst/>
                          <a:latin typeface="+mj-lt"/>
                        </a:rPr>
                        <a:t>Vikoma</a:t>
                      </a:r>
                      <a:r>
                        <a:rPr kumimoji="0" lang="en-US" sz="1200" b="0" i="0" u="none" strike="noStrike" cap="none" normalizeH="0" baseline="0" dirty="0" smtClean="0">
                          <a:ln>
                            <a:noFill/>
                          </a:ln>
                          <a:solidFill>
                            <a:schemeClr val="tx1"/>
                          </a:solidFill>
                          <a:effectLst/>
                          <a:latin typeface="+mj-lt"/>
                        </a:rPr>
                        <a:t> Komora Star         </a:t>
                      </a:r>
                    </a:p>
                  </a:txBody>
                  <a:tcPr marL="91449" marR="91449" marT="45725" marB="4572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9" marR="91449"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93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9" marR="91449" marT="45725" marB="45725"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25 Total</a:t>
                      </a:r>
                      <a:endParaRPr kumimoji="0" lang="en-US" sz="1200" b="1" i="0" u="none" strike="noStrike" cap="none" normalizeH="0" baseline="0" dirty="0" smtClean="0">
                        <a:ln>
                          <a:noFill/>
                        </a:ln>
                        <a:solidFill>
                          <a:srgbClr val="FF0066"/>
                        </a:solidFill>
                        <a:effectLst/>
                        <a:latin typeface="+mj-lt"/>
                      </a:endParaRP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725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9" marR="91449" marT="45725" marB="45725"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Morris International Trading Ltd. and Vikoma (12k and 30k)</a:t>
                      </a: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568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49" marR="91449"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5 each, ACS</a:t>
                      </a:r>
                    </a:p>
                  </a:txBody>
                  <a:tcPr marL="91449" marR="91449" marT="45725" marB="4572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3 each, CPAI</a:t>
                      </a:r>
                    </a:p>
                  </a:txBody>
                  <a:tcPr marL="91449" marR="91449" marT="45725" marB="4572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9" marR="91449"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922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9" marR="91449"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17 each, HAK</a:t>
                      </a:r>
                    </a:p>
                  </a:txBody>
                  <a:tcPr marL="91449" marR="91449" marT="45725" marB="45725"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normalizeH="0" baseline="0" dirty="0" smtClean="0">
                        <a:ln>
                          <a:noFill/>
                        </a:ln>
                        <a:solidFill>
                          <a:schemeClr val="tx1"/>
                        </a:solidFill>
                        <a:effectLst/>
                        <a:latin typeface="+mn-lt"/>
                        <a:ea typeface="+mn-ea"/>
                        <a:cs typeface="+mn-cs"/>
                      </a:endParaRP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572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9" marR="91449"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 each, Komara Star Heavy Oil Skimmer</a:t>
                      </a:r>
                      <a:endParaRPr kumimoji="0" lang="en-US" sz="1200" b="0" i="0" u="none" strike="noStrike" cap="none" normalizeH="0" baseline="0" dirty="0" smtClean="0">
                        <a:ln>
                          <a:noFill/>
                        </a:ln>
                        <a:solidFill>
                          <a:srgbClr val="000000"/>
                        </a:solidFill>
                        <a:effectLst/>
                        <a:latin typeface="+mj-lt"/>
                      </a:endParaRPr>
                    </a:p>
                  </a:txBody>
                  <a:tcPr marL="91449" marR="91449" marT="45725" marB="45725"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Nameplate Capacity: 20 BPH</a:t>
                      </a: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Derated Capacity: 16 BPH</a:t>
                      </a: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4938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9" marR="91449"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3 each, MI-11/24:</a:t>
                      </a:r>
                    </a:p>
                  </a:txBody>
                  <a:tcPr marL="91449" marR="91449" marT="45725" marB="45725"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Nameplate Capacity: 29 BPH</a:t>
                      </a:r>
                    </a:p>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mj-lt"/>
                        </a:rPr>
                        <a:t>Derated Capacity: 3 BPH</a:t>
                      </a: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5637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9" marR="91449"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8 each, Komara 12K:</a:t>
                      </a:r>
                    </a:p>
                  </a:txBody>
                  <a:tcPr marL="91449" marR="91449" marT="45725" marB="45725"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Nameplate Capacity: 100 BPH</a:t>
                      </a:r>
                    </a:p>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mj-lt"/>
                        </a:rPr>
                        <a:t>Derated Capacity: 10 BPH</a:t>
                      </a: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4938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9" marR="91449"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3 each, MI-30:</a:t>
                      </a:r>
                    </a:p>
                  </a:txBody>
                  <a:tcPr marL="91449" marR="91449" marT="45725" marB="45725"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Nameplate Capacity: 143 BPH</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Derated Capacity: 10 BPH</a:t>
                      </a: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64012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9" marR="91449" marT="45725" marB="4572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10 each, </a:t>
                      </a:r>
                      <a:r>
                        <a:rPr kumimoji="0" lang="en-US" sz="1200" b="0" i="0" u="none" strike="noStrike" kern="1200" cap="none" normalizeH="0" baseline="0" dirty="0" smtClean="0">
                          <a:ln>
                            <a:noFill/>
                          </a:ln>
                          <a:solidFill>
                            <a:schemeClr val="tx1"/>
                          </a:solidFill>
                          <a:effectLst/>
                          <a:latin typeface="+mn-lt"/>
                          <a:ea typeface="+mn-ea"/>
                          <a:cs typeface="+mn-cs"/>
                        </a:rPr>
                        <a:t>Komara 30K:</a:t>
                      </a:r>
                      <a:endParaRPr kumimoji="0" lang="en-US" sz="1200" b="0" i="0" u="none" strike="noStrike" cap="none" normalizeH="0" baseline="0" dirty="0" smtClean="0">
                        <a:ln>
                          <a:noFill/>
                        </a:ln>
                        <a:solidFill>
                          <a:schemeClr val="tx1"/>
                        </a:solidFill>
                        <a:effectLst/>
                        <a:latin typeface="+mj-lt"/>
                      </a:endParaRPr>
                    </a:p>
                  </a:txBody>
                  <a:tcPr marL="91449" marR="91449" marT="45725" marB="45725"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Nameplate Capacity: 189 BPH</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Derated Capacity: 10 BPH</a:t>
                      </a: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r h="146313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9" marR="91449" marT="45725" marB="45725"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Near-shore and on-shore use.  This skimmer contains three sets of oleophilic (oil attracting) discs. The discs rotate down through the oil  layer where free floating oil attaches to the surface of the discs.  Inside the skimmer, scrapers remove the oil, which is then pumped to storage containers.</a:t>
                      </a:r>
                    </a:p>
                  </a:txBody>
                  <a:tcPr marL="91449" marR="91449" marT="45725" marB="4572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3393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9" marR="91449" marT="45725" marB="45725"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Power packs and hoses</a:t>
                      </a:r>
                    </a:p>
                  </a:txBody>
                  <a:tcPr marL="91449" marR="91449" marT="45725" marB="4572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76838"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1646238"/>
            <a:ext cx="21129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Picture 48"/>
          <p:cNvPicPr>
            <a:picLocks noChangeAspect="1" noChangeArrowheads="1"/>
          </p:cNvPicPr>
          <p:nvPr/>
        </p:nvPicPr>
        <p:blipFill>
          <a:blip r:embed="rId3">
            <a:extLst>
              <a:ext uri="{28A0092B-C50C-407E-A947-70E740481C1C}">
                <a14:useLocalDpi xmlns:a14="http://schemas.microsoft.com/office/drawing/2010/main" val="0"/>
              </a:ext>
            </a:extLst>
          </a:blip>
          <a:srcRect l="8800" r="1587"/>
          <a:stretch>
            <a:fillRect/>
          </a:stretch>
        </p:blipFill>
        <p:spPr bwMode="auto">
          <a:xfrm>
            <a:off x="2806700" y="1646238"/>
            <a:ext cx="202088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4" name="Text Box 161"/>
          <p:cNvSpPr txBox="1">
            <a:spLocks noChangeArrowheads="1"/>
          </p:cNvSpPr>
          <p:nvPr/>
        </p:nvSpPr>
        <p:spPr bwMode="auto">
          <a:xfrm>
            <a:off x="357188" y="9147175"/>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24</a:t>
            </a:r>
          </a:p>
        </p:txBody>
      </p:sp>
      <p:pic>
        <p:nvPicPr>
          <p:cNvPr id="76841" name="Picture 48"/>
          <p:cNvPicPr>
            <a:picLocks noChangeAspect="1" noChangeArrowheads="1"/>
          </p:cNvPicPr>
          <p:nvPr/>
        </p:nvPicPr>
        <p:blipFill>
          <a:blip r:embed="rId4">
            <a:extLst>
              <a:ext uri="{28A0092B-C50C-407E-A947-70E740481C1C}">
                <a14:useLocalDpi xmlns:a14="http://schemas.microsoft.com/office/drawing/2010/main" val="0"/>
              </a:ext>
            </a:extLst>
          </a:blip>
          <a:srcRect l="4546" r="8051"/>
          <a:stretch>
            <a:fillRect/>
          </a:stretch>
        </p:blipFill>
        <p:spPr bwMode="auto">
          <a:xfrm>
            <a:off x="5053013" y="1644650"/>
            <a:ext cx="22479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70159" name="Group 143"/>
          <p:cNvGraphicFramePr>
            <a:graphicFrameLocks noGrp="1"/>
          </p:cNvGraphicFramePr>
          <p:nvPr>
            <p:ph sz="half" idx="1"/>
          </p:nvPr>
        </p:nvGraphicFramePr>
        <p:xfrm>
          <a:off x="573088" y="1284288"/>
          <a:ext cx="6931025" cy="7743825"/>
        </p:xfrm>
        <a:graphic>
          <a:graphicData uri="http://schemas.openxmlformats.org/drawingml/2006/table">
            <a:tbl>
              <a:tblPr/>
              <a:tblGrid>
                <a:gridCol w="1614537">
                  <a:extLst>
                    <a:ext uri="{9D8B030D-6E8A-4147-A177-3AD203B41FA5}">
                      <a16:colId xmlns:a16="http://schemas.microsoft.com/office/drawing/2014/main" val="20000"/>
                    </a:ext>
                  </a:extLst>
                </a:gridCol>
                <a:gridCol w="1329122">
                  <a:extLst>
                    <a:ext uri="{9D8B030D-6E8A-4147-A177-3AD203B41FA5}">
                      <a16:colId xmlns:a16="http://schemas.microsoft.com/office/drawing/2014/main" val="20001"/>
                    </a:ext>
                  </a:extLst>
                </a:gridCol>
                <a:gridCol w="612027">
                  <a:extLst>
                    <a:ext uri="{9D8B030D-6E8A-4147-A177-3AD203B41FA5}">
                      <a16:colId xmlns:a16="http://schemas.microsoft.com/office/drawing/2014/main" val="20002"/>
                    </a:ext>
                  </a:extLst>
                </a:gridCol>
                <a:gridCol w="717096">
                  <a:extLst>
                    <a:ext uri="{9D8B030D-6E8A-4147-A177-3AD203B41FA5}">
                      <a16:colId xmlns:a16="http://schemas.microsoft.com/office/drawing/2014/main" val="20003"/>
                    </a:ext>
                  </a:extLst>
                </a:gridCol>
                <a:gridCol w="1329123">
                  <a:extLst>
                    <a:ext uri="{9D8B030D-6E8A-4147-A177-3AD203B41FA5}">
                      <a16:colId xmlns:a16="http://schemas.microsoft.com/office/drawing/2014/main" val="20004"/>
                    </a:ext>
                  </a:extLst>
                </a:gridCol>
                <a:gridCol w="1329122">
                  <a:extLst>
                    <a:ext uri="{9D8B030D-6E8A-4147-A177-3AD203B41FA5}">
                      <a16:colId xmlns:a16="http://schemas.microsoft.com/office/drawing/2014/main" val="20005"/>
                    </a:ext>
                  </a:extLst>
                </a:gridCol>
              </a:tblGrid>
              <a:tr h="579102">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Drum/Brush Skimmers</a:t>
                      </a:r>
                    </a:p>
                  </a:txBody>
                  <a:tcPr marL="91443" marR="91443"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2562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3" marR="91443"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6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Aqua Guard</a:t>
                      </a:r>
                    </a:p>
                  </a:txBody>
                  <a:tcPr marL="91443" marR="91443"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Elastec Groovy Drum</a:t>
                      </a: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83158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3" marR="91443"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0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Lamor</a:t>
                      </a:r>
                    </a:p>
                  </a:txBody>
                  <a:tcPr marL="91443" marR="91443"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Action Petroleum</a:t>
                      </a: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0756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3" marR="91443" marT="45711" marB="4571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36 Total</a:t>
                      </a:r>
                      <a:endParaRPr kumimoji="0" lang="en-US" sz="1200" b="1" i="0" u="none" strike="noStrike" cap="none" normalizeH="0" baseline="0" dirty="0" smtClean="0">
                        <a:ln>
                          <a:noFill/>
                        </a:ln>
                        <a:solidFill>
                          <a:srgbClr val="FF0066"/>
                        </a:solidFill>
                        <a:effectLst/>
                        <a:latin typeface="+mj-lt"/>
                      </a:endParaRP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375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3" marR="91443" marT="45711" marB="4571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Action Petroleum, Aqua Guard, Elastec American Marine, Komara, and Lamor</a:t>
                      </a: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4316">
                <a:tc row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43" marR="91443" marT="45711" marB="4571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11 each, ACS    </a:t>
                      </a:r>
                      <a:r>
                        <a:rPr kumimoji="0" lang="en-US" sz="1200" b="0" i="0" u="none" strike="noStrike" kern="1200" cap="none" normalizeH="0" baseline="0" dirty="0" smtClean="0">
                          <a:ln>
                            <a:noFill/>
                          </a:ln>
                          <a:solidFill>
                            <a:schemeClr val="tx1"/>
                          </a:solidFill>
                          <a:effectLst/>
                          <a:latin typeface="+mn-lt"/>
                          <a:ea typeface="+mn-ea"/>
                          <a:cs typeface="+mn-cs"/>
                        </a:rPr>
                        <a:t> </a:t>
                      </a:r>
                      <a:r>
                        <a:rPr kumimoji="0" lang="en-US" sz="1200" b="0" i="0" u="none" strike="noStrike" cap="none" normalizeH="0" baseline="0" dirty="0" smtClean="0">
                          <a:ln>
                            <a:noFill/>
                          </a:ln>
                          <a:solidFill>
                            <a:schemeClr val="tx1"/>
                          </a:solidFill>
                          <a:effectLst/>
                          <a:latin typeface="+mj-lt"/>
                        </a:rPr>
                        <a:t>    </a:t>
                      </a:r>
                    </a:p>
                  </a:txBody>
                  <a:tcPr marL="91443" marR="91443" marT="45711" marB="45711"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20 each, CPAI</a:t>
                      </a:r>
                    </a:p>
                  </a:txBody>
                  <a:tcPr marL="91443" marR="91443" marT="45711" marB="4571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3" marR="91443"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3" marR="91443"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316">
                <a:tc v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ENI</a:t>
                      </a:r>
                    </a:p>
                  </a:txBody>
                  <a:tcPr marL="91443" marR="91443" marT="45711" marB="45711"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3 each, HAK</a:t>
                      </a:r>
                    </a:p>
                  </a:txBody>
                  <a:tcPr marL="91443" marR="91443" marT="45711" marB="4571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3" marR="91443"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3" marR="91443"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7670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3" marR="91443" marT="45711" marB="4571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Drums range from 6.5” to 36”</a:t>
                      </a: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Nameplate Capacity: 33 to 314 BPH</a:t>
                      </a: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Derated Capacity: 26 to 110 BPH</a:t>
                      </a: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400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3" marR="91443" marT="45711" marB="4571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Recovery of refined fuels and crude oil from near-shore and inland waters.</a:t>
                      </a:r>
                    </a:p>
                  </a:txBody>
                  <a:tcPr marL="91443" marR="91443"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8727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3" marR="91443" marT="45711" marB="45711"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Hydraulic or air power sources</a:t>
                      </a:r>
                    </a:p>
                  </a:txBody>
                  <a:tcPr marL="91443" marR="91443" marT="45711" marB="45711"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pic>
        <p:nvPicPr>
          <p:cNvPr id="77856" name="Picture 63" descr="Brush Skim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1860550"/>
            <a:ext cx="273526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64" descr="Action Petroleum Skim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3940175"/>
            <a:ext cx="23749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67" descr="Lamour Brush Skimmer 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3940175"/>
            <a:ext cx="2376487"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2" name="Text Box 9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25</a:t>
            </a:r>
          </a:p>
        </p:txBody>
      </p:sp>
      <p:pic>
        <p:nvPicPr>
          <p:cNvPr id="77860" name="Picture 30" descr="C:\Documents and Settings\lburns\Desktop\Groovy Dr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825" y="1871663"/>
            <a:ext cx="2373313"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6547" name="Group 83"/>
          <p:cNvGraphicFramePr>
            <a:graphicFrameLocks noGrp="1"/>
          </p:cNvGraphicFramePr>
          <p:nvPr>
            <p:ph sz="half" idx="1"/>
          </p:nvPr>
        </p:nvGraphicFramePr>
        <p:xfrm>
          <a:off x="573088" y="1795463"/>
          <a:ext cx="6759575" cy="7015162"/>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945356">
                  <a:extLst>
                    <a:ext uri="{9D8B030D-6E8A-4147-A177-3AD203B41FA5}">
                      <a16:colId xmlns:a16="http://schemas.microsoft.com/office/drawing/2014/main" val="20002"/>
                    </a:ext>
                  </a:extLst>
                </a:gridCol>
                <a:gridCol w="2572544">
                  <a:extLst>
                    <a:ext uri="{9D8B030D-6E8A-4147-A177-3AD203B41FA5}">
                      <a16:colId xmlns:a16="http://schemas.microsoft.com/office/drawing/2014/main" val="20003"/>
                    </a:ext>
                  </a:extLst>
                </a:gridCol>
              </a:tblGrid>
              <a:tr h="1749518">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Grooved Drum Skimmer</a:t>
                      </a: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w/Steam Coils </a:t>
                      </a: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Steam Trailers </a:t>
                      </a: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000066"/>
                        </a:solidFill>
                        <a:effectLst/>
                        <a:latin typeface="+mj-lt"/>
                      </a:endParaRPr>
                    </a:p>
                  </a:txBody>
                  <a:tcPr marT="45704" marB="4570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4269">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04" marB="45704"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288">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4" marB="4570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42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04" marB="4570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10 skimmers, 2 steam trailers</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2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04" marB="4570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mj-lt"/>
                          <a:ea typeface="+mn-ea"/>
                          <a:cs typeface="+mn-cs"/>
                        </a:rPr>
                        <a:t>Elastec American Marine</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21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04" marB="4570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3  each, skimmer, ACS</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  each, skimmer, CPAI</a:t>
                      </a:r>
                    </a:p>
                  </a:txBody>
                  <a:tcPr marT="45704" marB="4570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2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4" marB="4570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6  each, skimmer, HAK</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kern="1200" cap="none" normalizeH="0" baseline="0" dirty="0" smtClean="0">
                        <a:ln>
                          <a:noFill/>
                        </a:ln>
                        <a:solidFill>
                          <a:schemeClr val="tx1"/>
                        </a:solidFill>
                        <a:effectLst/>
                        <a:latin typeface="+mn-lt"/>
                        <a:ea typeface="+mn-ea"/>
                        <a:cs typeface="+mn-cs"/>
                      </a:endParaRPr>
                    </a:p>
                  </a:txBody>
                  <a:tcPr marT="45704" marB="4570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83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4" marB="4570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trailer, ACS</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 each, trailer HAK</a:t>
                      </a:r>
                    </a:p>
                  </a:txBody>
                  <a:tcPr marT="45704" marB="4570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45716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04" marB="45704" horzOverflow="overflow">
                    <a:lnL cap="flat">
                      <a:noFill/>
                    </a:lnL>
                    <a:lnR>
                      <a:noFill/>
                    </a:lnR>
                    <a:lnT>
                      <a:noFill/>
                    </a:lnT>
                    <a:lnB>
                      <a:noFill/>
                    </a:lnB>
                    <a:lnTlToBr>
                      <a:noFill/>
                    </a:lnTlToBr>
                    <a:lnBlToTr>
                      <a:noFill/>
                    </a:lnBlToTr>
                    <a:noFill/>
                  </a:tcPr>
                </a:tc>
                <a:tc gridSpan="3">
                  <a:txBody>
                    <a:bodyPr/>
                    <a:lstStyle/>
                    <a:p>
                      <a:r>
                        <a:rPr kumimoji="0" lang="en-US" sz="1200" b="0" i="0" u="none" strike="noStrike" kern="1200" cap="none" normalizeH="0" baseline="0" dirty="0" smtClean="0">
                          <a:ln>
                            <a:noFill/>
                          </a:ln>
                          <a:solidFill>
                            <a:schemeClr val="tx1"/>
                          </a:solidFill>
                          <a:effectLst/>
                          <a:latin typeface="+mj-lt"/>
                          <a:ea typeface="+mn-ea"/>
                          <a:cs typeface="+mn-cs"/>
                        </a:rPr>
                        <a:t>TDS-118 Grooved                            Nameplate Capacity: 33 BPH</a:t>
                      </a:r>
                    </a:p>
                    <a:p>
                      <a:r>
                        <a:rPr kumimoji="0" lang="en-US" sz="1200" b="0" i="0" u="none" strike="noStrike" kern="1200" cap="none" normalizeH="0" baseline="0" dirty="0" smtClean="0">
                          <a:ln>
                            <a:noFill/>
                          </a:ln>
                          <a:solidFill>
                            <a:schemeClr val="tx1"/>
                          </a:solidFill>
                          <a:effectLst/>
                          <a:latin typeface="+mj-lt"/>
                          <a:ea typeface="+mn-ea"/>
                          <a:cs typeface="+mn-cs"/>
                        </a:rPr>
                        <a:t>                                                          </a:t>
                      </a:r>
                      <a:r>
                        <a:rPr kumimoji="0" lang="en-US" sz="1200" b="0" i="0" u="none" strike="noStrike" kern="1200" cap="none" normalizeH="0" baseline="0" dirty="0" err="1" smtClean="0">
                          <a:ln>
                            <a:noFill/>
                          </a:ln>
                          <a:solidFill>
                            <a:schemeClr val="tx1"/>
                          </a:solidFill>
                          <a:effectLst/>
                          <a:latin typeface="+mj-lt"/>
                          <a:ea typeface="+mn-ea"/>
                          <a:cs typeface="+mn-cs"/>
                        </a:rPr>
                        <a:t>Derated</a:t>
                      </a:r>
                      <a:r>
                        <a:rPr kumimoji="0" lang="en-US" sz="1200" b="0" i="0" u="none" strike="noStrike" kern="1200" cap="none" normalizeH="0" baseline="0" dirty="0" smtClean="0">
                          <a:ln>
                            <a:noFill/>
                          </a:ln>
                          <a:solidFill>
                            <a:schemeClr val="tx1"/>
                          </a:solidFill>
                          <a:effectLst/>
                          <a:latin typeface="+mj-lt"/>
                          <a:ea typeface="+mn-ea"/>
                          <a:cs typeface="+mn-cs"/>
                        </a:rPr>
                        <a:t> Capacity: 7 BPH      </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937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4" marB="4570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Magnum 100, 4-Drum skimmer      </a:t>
                      </a:r>
                      <a:r>
                        <a:rPr kumimoji="0" lang="en-US" sz="1200" b="0" i="0" u="none" strike="noStrike" kern="1200" cap="none" normalizeH="0" baseline="0" dirty="0" smtClean="0">
                          <a:ln>
                            <a:noFill/>
                          </a:ln>
                          <a:solidFill>
                            <a:schemeClr val="tx1"/>
                          </a:solidFill>
                          <a:effectLst/>
                          <a:latin typeface="+mj-lt"/>
                          <a:ea typeface="+mn-ea"/>
                          <a:cs typeface="+mn-cs"/>
                        </a:rPr>
                        <a:t>Nameplate Capacity: 228 BPH</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j-lt"/>
                          <a:ea typeface="+mn-ea"/>
                          <a:cs typeface="+mn-cs"/>
                        </a:rPr>
                        <a:t>                                                          </a:t>
                      </a:r>
                      <a:r>
                        <a:rPr kumimoji="0" lang="en-US" sz="1200" b="0" i="0" u="none" strike="noStrike" kern="1200" cap="none" normalizeH="0" baseline="0" dirty="0" err="1" smtClean="0">
                          <a:ln>
                            <a:noFill/>
                          </a:ln>
                          <a:solidFill>
                            <a:schemeClr val="tx1"/>
                          </a:solidFill>
                          <a:effectLst/>
                          <a:latin typeface="+mj-lt"/>
                          <a:ea typeface="+mn-ea"/>
                          <a:cs typeface="+mn-cs"/>
                        </a:rPr>
                        <a:t>Derated</a:t>
                      </a:r>
                      <a:r>
                        <a:rPr kumimoji="0" lang="en-US" sz="1200" b="0" i="0" u="none" strike="noStrike" kern="1200" cap="none" normalizeH="0" baseline="0" dirty="0" smtClean="0">
                          <a:ln>
                            <a:noFill/>
                          </a:ln>
                          <a:solidFill>
                            <a:schemeClr val="tx1"/>
                          </a:solidFill>
                          <a:effectLst/>
                          <a:latin typeface="+mj-lt"/>
                          <a:ea typeface="+mn-ea"/>
                          <a:cs typeface="+mn-cs"/>
                        </a:rPr>
                        <a:t> Capacity: 46 BPH</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0834680"/>
                  </a:ext>
                </a:extLst>
              </a:tr>
              <a:tr h="2742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04" marB="4570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j-lt"/>
                          <a:ea typeface="+mn-ea"/>
                          <a:cs typeface="+mn-cs"/>
                        </a:rPr>
                        <a:t>Recovery of refined fuels and crude oil near-shore and inland</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7428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kern="1200" cap="none" normalizeH="0" baseline="0" dirty="0" smtClean="0">
                        <a:ln>
                          <a:noFill/>
                        </a:ln>
                        <a:solidFill>
                          <a:schemeClr val="tx1"/>
                        </a:solidFill>
                        <a:effectLst/>
                        <a:latin typeface="+mj-lt"/>
                        <a:ea typeface="+mn-ea"/>
                        <a:cs typeface="+mn-cs"/>
                      </a:endParaRPr>
                    </a:p>
                  </a:txBody>
                  <a:tcPr marT="45704" marB="4570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mj-lt"/>
                          <a:ea typeface="+mn-ea"/>
                          <a:cs typeface="+mn-cs"/>
                        </a:rPr>
                        <a:t>waters, particularly during freeze up conditions.</a:t>
                      </a:r>
                    </a:p>
                  </a:txBody>
                  <a:tcPr marT="45704" marB="4570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2742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04" marB="45704" horzOverflow="overflow">
                    <a:lnL cap="flat">
                      <a:noFill/>
                    </a:lnL>
                    <a:lnR>
                      <a:noFill/>
                    </a:lnR>
                    <a:lnT>
                      <a:noFill/>
                    </a:lnT>
                    <a:lnB cap="flat">
                      <a:noFill/>
                    </a:lnB>
                    <a:lnTlToBr>
                      <a:noFill/>
                    </a:lnTlToBr>
                    <a:lnBlToTr>
                      <a:noFill/>
                    </a:lnBlToTr>
                    <a:noFill/>
                  </a:tcPr>
                </a:tc>
                <a:tc gridSpan="3">
                  <a:txBody>
                    <a:bodyPr/>
                    <a:lstStyle/>
                    <a:p>
                      <a:r>
                        <a:rPr kumimoji="0" lang="en-US" sz="1200" b="0" i="0" u="none" strike="noStrike" kern="1200" cap="none" normalizeH="0" baseline="0" dirty="0" smtClean="0">
                          <a:ln>
                            <a:noFill/>
                          </a:ln>
                          <a:solidFill>
                            <a:schemeClr val="tx1"/>
                          </a:solidFill>
                          <a:effectLst/>
                          <a:latin typeface="+mj-lt"/>
                          <a:ea typeface="+mn-ea"/>
                          <a:cs typeface="+mn-cs"/>
                        </a:rPr>
                        <a:t>Hydraulic power source and independent pump unit.</a:t>
                      </a:r>
                      <a:endParaRPr kumimoji="0" lang="en-US" sz="1200" b="0" i="0" u="none" strike="noStrike" kern="1200" cap="none" normalizeH="0" baseline="0" dirty="0">
                        <a:ln>
                          <a:noFill/>
                        </a:ln>
                        <a:solidFill>
                          <a:schemeClr val="tx1"/>
                        </a:solidFill>
                        <a:effectLst/>
                        <a:latin typeface="+mj-lt"/>
                        <a:ea typeface="+mn-ea"/>
                        <a:cs typeface="+mn-cs"/>
                      </a:endParaRPr>
                    </a:p>
                  </a:txBody>
                  <a:tcPr marT="45704" marB="4570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72725" name="Text Box 8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26</a:t>
            </a:r>
          </a:p>
        </p:txBody>
      </p:sp>
      <p:pic>
        <p:nvPicPr>
          <p:cNvPr id="78880"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3586163"/>
            <a:ext cx="2492375"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8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3589338"/>
            <a:ext cx="2498725"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a:xfrm>
            <a:off x="388938" y="1644650"/>
            <a:ext cx="6994525" cy="65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tabLst>
                <a:tab pos="1257300" algn="l"/>
              </a:tabLst>
            </a:pPr>
            <a:r>
              <a:rPr lang="en-US" altLang="en-US" sz="3200" b="1" smtClean="0">
                <a:solidFill>
                  <a:srgbClr val="000066"/>
                </a:solidFill>
              </a:rPr>
              <a:t>Crucial Fuzzy Disc Skimmer</a:t>
            </a:r>
          </a:p>
        </p:txBody>
      </p:sp>
      <p:pic>
        <p:nvPicPr>
          <p:cNvPr id="79875" name="Picture 2" descr="C:\Users\jparson\Desktop\Fuzzy Disk Skimm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2365375"/>
            <a:ext cx="31051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862013" y="4957763"/>
          <a:ext cx="6759575" cy="3273425"/>
        </p:xfrm>
        <a:graphic>
          <a:graphicData uri="http://schemas.openxmlformats.org/drawingml/2006/table">
            <a:tbl>
              <a:tblPr/>
              <a:tblGrid>
                <a:gridCol w="1368401">
                  <a:extLst>
                    <a:ext uri="{9D8B030D-6E8A-4147-A177-3AD203B41FA5}">
                      <a16:colId xmlns:a16="http://schemas.microsoft.com/office/drawing/2014/main" val="20000"/>
                    </a:ext>
                  </a:extLst>
                </a:gridCol>
                <a:gridCol w="1583778">
                  <a:extLst>
                    <a:ext uri="{9D8B030D-6E8A-4147-A177-3AD203B41FA5}">
                      <a16:colId xmlns:a16="http://schemas.microsoft.com/office/drawing/2014/main" val="20001"/>
                    </a:ext>
                  </a:extLst>
                </a:gridCol>
                <a:gridCol w="1164201">
                  <a:extLst>
                    <a:ext uri="{9D8B030D-6E8A-4147-A177-3AD203B41FA5}">
                      <a16:colId xmlns:a16="http://schemas.microsoft.com/office/drawing/2014/main" val="20002"/>
                    </a:ext>
                  </a:extLst>
                </a:gridCol>
                <a:gridCol w="1321598">
                  <a:extLst>
                    <a:ext uri="{9D8B030D-6E8A-4147-A177-3AD203B41FA5}">
                      <a16:colId xmlns:a16="http://schemas.microsoft.com/office/drawing/2014/main" val="20003"/>
                    </a:ext>
                  </a:extLst>
                </a:gridCol>
                <a:gridCol w="1321598">
                  <a:extLst>
                    <a:ext uri="{9D8B030D-6E8A-4147-A177-3AD203B41FA5}">
                      <a16:colId xmlns:a16="http://schemas.microsoft.com/office/drawing/2014/main" val="20004"/>
                    </a:ext>
                  </a:extLst>
                </a:gridCol>
              </a:tblGrid>
              <a:tr h="532098">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
                      </a:r>
                      <a:br>
                        <a:rPr kumimoji="0" lang="en-US" sz="1200" b="1" i="0" u="none" strike="noStrike" cap="none" normalizeH="0" baseline="0" dirty="0" smtClean="0">
                          <a:ln>
                            <a:noFill/>
                          </a:ln>
                          <a:solidFill>
                            <a:srgbClr val="000066"/>
                          </a:solidFill>
                          <a:effectLst/>
                          <a:latin typeface="+mj-lt"/>
                        </a:rPr>
                      </a:br>
                      <a:r>
                        <a:rPr kumimoji="0" lang="en-US" sz="1200" b="1" i="0" u="none" strike="noStrike" cap="none" normalizeH="0" baseline="0" dirty="0" smtClean="0">
                          <a:ln>
                            <a:noFill/>
                          </a:ln>
                          <a:solidFill>
                            <a:srgbClr val="000066"/>
                          </a:solidFill>
                          <a:effectLst/>
                          <a:latin typeface="+mj-lt"/>
                        </a:rPr>
                        <a:t>Quantity:</a:t>
                      </a:r>
                    </a:p>
                  </a:txBody>
                  <a:tcPr marL="91450" marR="91450" marT="45710" marB="45710"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rgbClr val="000000"/>
                          </a:solidFill>
                          <a:effectLst/>
                          <a:latin typeface="+mj-lt"/>
                        </a:rPr>
                        <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10 Total</a:t>
                      </a:r>
                      <a:endParaRPr kumimoji="0" lang="en-US" sz="1200" b="1" i="0" u="none" strike="noStrike" cap="none" normalizeH="0" baseline="0" dirty="0" smtClean="0">
                        <a:ln>
                          <a:noFill/>
                        </a:ln>
                        <a:solidFill>
                          <a:srgbClr val="FF0066"/>
                        </a:solidFill>
                        <a:effectLst/>
                        <a:latin typeface="+mj-lt"/>
                      </a:endParaRPr>
                    </a:p>
                  </a:txBody>
                  <a:tcPr marL="91450" marR="91450"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9259">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50" marR="91450" marT="45710" marB="45710"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rgbClr val="000000"/>
                          </a:solidFill>
                          <a:effectLst/>
                          <a:latin typeface="+mj-lt"/>
                        </a:rPr>
                        <a:t>Crucial</a:t>
                      </a:r>
                    </a:p>
                  </a:txBody>
                  <a:tcPr marL="91450" marR="91450"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11">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50" marR="91450" marT="45710" marB="4571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9 each, ACS  </a:t>
                      </a:r>
                    </a:p>
                  </a:txBody>
                  <a:tcPr marL="91450" marR="91450" marT="45710" marB="45710"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kern="1200" cap="none" normalizeH="0" baseline="0" dirty="0" smtClean="0">
                          <a:ln>
                            <a:noFill/>
                          </a:ln>
                          <a:solidFill>
                            <a:schemeClr val="tx1"/>
                          </a:solidFill>
                          <a:effectLst/>
                          <a:latin typeface="+mj-lt"/>
                          <a:ea typeface="+mn-ea"/>
                          <a:cs typeface="+mn-cs"/>
                        </a:rPr>
                        <a:t>1 each, HAK</a:t>
                      </a:r>
                    </a:p>
                  </a:txBody>
                  <a:tcPr marL="91450" marR="91450" marT="45710" marB="45710"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endParaRPr lang="en-US" sz="1200" dirty="0"/>
                    </a:p>
                  </a:txBody>
                  <a:tcPr marL="91450" marR="91450"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170411">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50" marR="91450" marT="45710" marB="45710"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4 each, Model 13/24                Nameplate Capacity: 121 BPH</a:t>
                      </a:r>
                    </a:p>
                    <a:p>
                      <a:pPr marL="0" marR="0" lvl="0" indent="0" algn="l" defTabSz="1019175" rtl="0" eaLnBrk="0" fontAlgn="base" latinLnBrk="0" hangingPunct="0">
                        <a:lnSpc>
                          <a:spcPct val="10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                                                    </a:t>
                      </a:r>
                      <a:r>
                        <a:rPr kumimoji="0" lang="en-US" sz="1200" b="0" i="0" u="none" strike="noStrike" cap="none" normalizeH="0" baseline="0" dirty="0" err="1" smtClean="0">
                          <a:ln>
                            <a:noFill/>
                          </a:ln>
                          <a:solidFill>
                            <a:srgbClr val="000000"/>
                          </a:solidFill>
                          <a:effectLst/>
                          <a:latin typeface="+mj-lt"/>
                        </a:rPr>
                        <a:t>Derated</a:t>
                      </a:r>
                      <a:r>
                        <a:rPr kumimoji="0" lang="en-US" sz="1200" b="0" i="0" u="none" strike="noStrike" cap="none" normalizeH="0" baseline="0" dirty="0" smtClean="0">
                          <a:ln>
                            <a:noFill/>
                          </a:ln>
                          <a:solidFill>
                            <a:srgbClr val="000000"/>
                          </a:solidFill>
                          <a:effectLst/>
                          <a:latin typeface="+mj-lt"/>
                        </a:rPr>
                        <a:t> Capacity: 24 BPH </a:t>
                      </a:r>
                    </a:p>
                    <a:p>
                      <a:pPr marL="0" marR="0" lvl="0" indent="0" algn="l" defTabSz="1019175" rtl="0" eaLnBrk="0" fontAlgn="base" latinLnBrk="0" hangingPunct="0">
                        <a:lnSpc>
                          <a:spcPct val="15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6 each, Model 13/30                Nameplate Capacity: 200 BPH</a:t>
                      </a:r>
                    </a:p>
                    <a:p>
                      <a:pPr marL="0" marR="0" lvl="0" indent="0" algn="l" defTabSz="1019175" rtl="0" eaLnBrk="0" fontAlgn="base" latinLnBrk="0" hangingPunct="0">
                        <a:lnSpc>
                          <a:spcPct val="10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                                                    </a:t>
                      </a:r>
                      <a:r>
                        <a:rPr kumimoji="0" lang="en-US" sz="1200" b="0" i="0" u="none" strike="noStrike" cap="none" normalizeH="0" baseline="0" dirty="0" err="1" smtClean="0">
                          <a:ln>
                            <a:noFill/>
                          </a:ln>
                          <a:solidFill>
                            <a:srgbClr val="000000"/>
                          </a:solidFill>
                          <a:effectLst/>
                          <a:latin typeface="+mj-lt"/>
                        </a:rPr>
                        <a:t>Derated</a:t>
                      </a:r>
                      <a:r>
                        <a:rPr kumimoji="0" lang="en-US" sz="1200" b="0" i="0" u="none" strike="noStrike" cap="none" normalizeH="0" baseline="0" dirty="0" smtClean="0">
                          <a:ln>
                            <a:noFill/>
                          </a:ln>
                          <a:solidFill>
                            <a:srgbClr val="000000"/>
                          </a:solidFill>
                          <a:effectLst/>
                          <a:latin typeface="+mj-lt"/>
                        </a:rPr>
                        <a:t> Capacity: 40 BPH</a:t>
                      </a:r>
                    </a:p>
                  </a:txBody>
                  <a:tcPr marL="91450" marR="91450"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5265">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50" marR="91450" marT="45710" marB="45710"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Oil recovery from on water operations.</a:t>
                      </a:r>
                    </a:p>
                  </a:txBody>
                  <a:tcPr marL="91450" marR="91450" marT="45710" marB="45710"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2083">
                <a:tc>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 Auxiliary Equip:</a:t>
                      </a:r>
                    </a:p>
                  </a:txBody>
                  <a:tcPr marL="91450" marR="91450" marT="45710" marB="45710"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Hydraulic power unit and pump</a:t>
                      </a:r>
                    </a:p>
                  </a:txBody>
                  <a:tcPr marL="91450" marR="91450" marT="45710" marB="45710"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79891" name="Picture 4" descr="SKDI-00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2292350"/>
            <a:ext cx="3108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27</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214313" y="1428750"/>
            <a:ext cx="7416800" cy="65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smtClean="0">
                <a:solidFill>
                  <a:srgbClr val="000066"/>
                </a:solidFill>
              </a:rPr>
              <a:t>Crucial Fuzzy Drum Skimmer</a:t>
            </a:r>
          </a:p>
        </p:txBody>
      </p:sp>
      <p:pic>
        <p:nvPicPr>
          <p:cNvPr id="80899" name="Picture 2" descr="C:\Users\jparson\Desktop\Fuzzy Drum Skimm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2220913"/>
            <a:ext cx="46799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1277938" y="5676900"/>
          <a:ext cx="5921375" cy="2376488"/>
        </p:xfrm>
        <a:graphic>
          <a:graphicData uri="http://schemas.openxmlformats.org/drawingml/2006/table">
            <a:tbl>
              <a:tblPr/>
              <a:tblGrid>
                <a:gridCol w="1456316">
                  <a:extLst>
                    <a:ext uri="{9D8B030D-6E8A-4147-A177-3AD203B41FA5}">
                      <a16:colId xmlns:a16="http://schemas.microsoft.com/office/drawing/2014/main" val="20000"/>
                    </a:ext>
                  </a:extLst>
                </a:gridCol>
                <a:gridCol w="1296307">
                  <a:extLst>
                    <a:ext uri="{9D8B030D-6E8A-4147-A177-3AD203B41FA5}">
                      <a16:colId xmlns:a16="http://schemas.microsoft.com/office/drawing/2014/main" val="20001"/>
                    </a:ext>
                  </a:extLst>
                </a:gridCol>
                <a:gridCol w="853318">
                  <a:extLst>
                    <a:ext uri="{9D8B030D-6E8A-4147-A177-3AD203B41FA5}">
                      <a16:colId xmlns:a16="http://schemas.microsoft.com/office/drawing/2014/main" val="20002"/>
                    </a:ext>
                  </a:extLst>
                </a:gridCol>
                <a:gridCol w="587023">
                  <a:extLst>
                    <a:ext uri="{9D8B030D-6E8A-4147-A177-3AD203B41FA5}">
                      <a16:colId xmlns:a16="http://schemas.microsoft.com/office/drawing/2014/main" val="20003"/>
                    </a:ext>
                  </a:extLst>
                </a:gridCol>
                <a:gridCol w="1728410">
                  <a:extLst>
                    <a:ext uri="{9D8B030D-6E8A-4147-A177-3AD203B41FA5}">
                      <a16:colId xmlns:a16="http://schemas.microsoft.com/office/drawing/2014/main" val="20004"/>
                    </a:ext>
                  </a:extLst>
                </a:gridCol>
              </a:tblGrid>
              <a:tr h="505933">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
                      </a:r>
                      <a:br>
                        <a:rPr kumimoji="0" lang="en-US" sz="1200" b="1" i="0" u="none" strike="noStrike" cap="none" normalizeH="0" baseline="0" dirty="0" smtClean="0">
                          <a:ln>
                            <a:noFill/>
                          </a:ln>
                          <a:solidFill>
                            <a:srgbClr val="000066"/>
                          </a:solidFill>
                          <a:effectLst/>
                          <a:latin typeface="+mj-lt"/>
                        </a:rPr>
                      </a:br>
                      <a:r>
                        <a:rPr kumimoji="0" lang="en-US" sz="1200" b="1" i="0" u="none" strike="noStrike" cap="none" normalizeH="0" baseline="0" dirty="0" smtClean="0">
                          <a:ln>
                            <a:noFill/>
                          </a:ln>
                          <a:solidFill>
                            <a:srgbClr val="000066"/>
                          </a:solidFill>
                          <a:effectLst/>
                          <a:latin typeface="+mj-lt"/>
                        </a:rPr>
                        <a:t>Quantity:</a:t>
                      </a:r>
                    </a:p>
                  </a:txBody>
                  <a:tcPr marL="91459" marR="91459" marT="45751" marB="4575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rgbClr val="000000"/>
                          </a:solidFill>
                          <a:effectLst/>
                          <a:latin typeface="+mj-lt"/>
                        </a:rPr>
                        <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6 Total</a:t>
                      </a:r>
                      <a:endParaRPr kumimoji="0" lang="en-US" sz="1200" b="1" i="0" u="none" strike="noStrike" cap="none" normalizeH="0" baseline="0" dirty="0" smtClean="0">
                        <a:ln>
                          <a:noFill/>
                        </a:ln>
                        <a:solidFill>
                          <a:srgbClr val="FF0066"/>
                        </a:solidFill>
                        <a:effectLst/>
                        <a:latin typeface="+mj-lt"/>
                      </a:endParaRPr>
                    </a:p>
                  </a:txBody>
                  <a:tcPr marL="91459" marR="91459" marT="45751" marB="4575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3559">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59" marR="91459" marT="45751" marB="4575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rgbClr val="000000"/>
                          </a:solidFill>
                          <a:effectLst/>
                          <a:latin typeface="+mj-lt"/>
                        </a:rPr>
                        <a:t>Crucial</a:t>
                      </a:r>
                    </a:p>
                  </a:txBody>
                  <a:tcPr marL="91459" marR="91459" marT="45751" marB="4575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415">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59" marR="91459" marT="45751" marB="4575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4 each, ACS   </a:t>
                      </a:r>
                    </a:p>
                  </a:txBody>
                  <a:tcPr marL="91459" marR="91459" marT="45751" marB="45751"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1 each, ENI</a:t>
                      </a:r>
                    </a:p>
                  </a:txBody>
                  <a:tcPr marL="91459" marR="91459" marT="45751" marB="4575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kern="1200" cap="none" normalizeH="0" baseline="0" dirty="0" smtClean="0">
                          <a:ln>
                            <a:noFill/>
                          </a:ln>
                          <a:solidFill>
                            <a:schemeClr val="tx1"/>
                          </a:solidFill>
                          <a:effectLst/>
                          <a:latin typeface="+mj-lt"/>
                          <a:ea typeface="+mn-ea"/>
                          <a:cs typeface="+mn-cs"/>
                        </a:rPr>
                        <a:t>1 each, HAK</a:t>
                      </a:r>
                      <a:endParaRPr kumimoji="0" lang="en-US" sz="1200" b="0" i="0" u="none" strike="noStrike" kern="1200" cap="none" normalizeH="0" baseline="0" dirty="0">
                        <a:ln>
                          <a:noFill/>
                        </a:ln>
                        <a:solidFill>
                          <a:schemeClr val="tx1"/>
                        </a:solidFill>
                        <a:effectLst/>
                        <a:latin typeface="+mj-lt"/>
                        <a:ea typeface="+mn-ea"/>
                        <a:cs typeface="+mn-cs"/>
                      </a:endParaRPr>
                    </a:p>
                  </a:txBody>
                  <a:tcPr marL="91459" marR="91459" marT="45751" marB="4575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12201">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59" marR="91459" marT="45751" marB="4575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Model #1CD18H-36      Nameplate Capacity: 120 BPH</a:t>
                      </a:r>
                    </a:p>
                    <a:p>
                      <a:pPr marL="0" marR="0" lvl="0" indent="0" algn="l" defTabSz="1019175" rtl="0" eaLnBrk="0" fontAlgn="base" latinLnBrk="0" hangingPunct="0">
                        <a:lnSpc>
                          <a:spcPct val="10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                                        </a:t>
                      </a:r>
                      <a:r>
                        <a:rPr kumimoji="0" lang="en-US" sz="1200" b="0" i="0" u="none" strike="noStrike" cap="none" normalizeH="0" baseline="0" dirty="0" err="1" smtClean="0">
                          <a:ln>
                            <a:noFill/>
                          </a:ln>
                          <a:solidFill>
                            <a:srgbClr val="000000"/>
                          </a:solidFill>
                          <a:effectLst/>
                          <a:latin typeface="+mj-lt"/>
                        </a:rPr>
                        <a:t>Derated</a:t>
                      </a:r>
                      <a:r>
                        <a:rPr kumimoji="0" lang="en-US" sz="1200" b="0" i="0" u="none" strike="noStrike" cap="none" normalizeH="0" baseline="0" dirty="0" smtClean="0">
                          <a:ln>
                            <a:noFill/>
                          </a:ln>
                          <a:solidFill>
                            <a:srgbClr val="000000"/>
                          </a:solidFill>
                          <a:effectLst/>
                          <a:latin typeface="+mj-lt"/>
                        </a:rPr>
                        <a:t> Capacity: 24 BPH</a:t>
                      </a:r>
                    </a:p>
                  </a:txBody>
                  <a:tcPr marL="91459" marR="91459" marT="45751" marB="4575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460">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59" marR="91459" marT="45751" marB="4575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Oil recovery from on water operations.</a:t>
                      </a:r>
                    </a:p>
                  </a:txBody>
                  <a:tcPr marL="91459" marR="91459" marT="45751" marB="4575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5919">
                <a:tc>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  Auxiliary  Equip:</a:t>
                      </a:r>
                    </a:p>
                  </a:txBody>
                  <a:tcPr marL="91459" marR="91459" marT="45751" marB="45751"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Hydraulic power unit, 3” pump</a:t>
                      </a:r>
                    </a:p>
                  </a:txBody>
                  <a:tcPr marL="91459" marR="91459" marT="45751" marB="45751"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5" name="Text Box 9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28</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521314" name="Group 98"/>
          <p:cNvGraphicFramePr>
            <a:graphicFrameLocks noGrp="1"/>
          </p:cNvGraphicFramePr>
          <p:nvPr>
            <p:ph sz="half" idx="1"/>
          </p:nvPr>
        </p:nvGraphicFramePr>
        <p:xfrm>
          <a:off x="573088" y="1500188"/>
          <a:ext cx="6759575" cy="6948487"/>
        </p:xfrm>
        <a:graphic>
          <a:graphicData uri="http://schemas.openxmlformats.org/drawingml/2006/table">
            <a:tbl>
              <a:tblPr/>
              <a:tblGrid>
                <a:gridCol w="1614487">
                  <a:extLst>
                    <a:ext uri="{9D8B030D-6E8A-4147-A177-3AD203B41FA5}">
                      <a16:colId xmlns:a16="http://schemas.microsoft.com/office/drawing/2014/main" val="20000"/>
                    </a:ext>
                  </a:extLst>
                </a:gridCol>
                <a:gridCol w="1914525">
                  <a:extLst>
                    <a:ext uri="{9D8B030D-6E8A-4147-A177-3AD203B41FA5}">
                      <a16:colId xmlns:a16="http://schemas.microsoft.com/office/drawing/2014/main" val="20001"/>
                    </a:ext>
                  </a:extLst>
                </a:gridCol>
                <a:gridCol w="3230563">
                  <a:extLst>
                    <a:ext uri="{9D8B030D-6E8A-4147-A177-3AD203B41FA5}">
                      <a16:colId xmlns:a16="http://schemas.microsoft.com/office/drawing/2014/main" val="20002"/>
                    </a:ext>
                  </a:extLst>
                </a:gridCol>
              </a:tblGrid>
              <a:tr h="1164318">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Lamor Brush Belt Skimmers</a:t>
                      </a: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Rock Cleaners</a:t>
                      </a:r>
                    </a:p>
                  </a:txBody>
                  <a:tcPr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6396">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74302">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 </a:t>
                      </a: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108120">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1898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509588" marR="0" lvl="1" indent="0" algn="l" defTabSz="1030288"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
                      </a:r>
                      <a:br>
                        <a:rPr kumimoji="0" lang="en-US" sz="1200" b="0" i="0" u="none" strike="noStrike" cap="none" normalizeH="0" baseline="0" dirty="0" smtClean="0">
                          <a:ln>
                            <a:noFill/>
                          </a:ln>
                          <a:solidFill>
                            <a:schemeClr val="tx1"/>
                          </a:solidFill>
                          <a:effectLst/>
                          <a:latin typeface="+mj-lt"/>
                        </a:rPr>
                      </a:br>
                      <a:r>
                        <a:rPr kumimoji="0" lang="en-US" sz="1200" b="0" i="0" u="none" strike="noStrike" cap="none" normalizeH="0" baseline="0" dirty="0" smtClean="0">
                          <a:ln>
                            <a:noFill/>
                          </a:ln>
                          <a:solidFill>
                            <a:schemeClr val="tx1"/>
                          </a:solidFill>
                          <a:effectLst/>
                          <a:latin typeface="+mj-lt"/>
                        </a:rPr>
                        <a:t>Rock Cleaner Attachment</a:t>
                      </a:r>
                    </a:p>
                  </a:txBody>
                  <a:tcPr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57182">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
                      </a:r>
                      <a:br>
                        <a:rPr kumimoji="0" lang="en-US" sz="1200" b="1" i="0" u="none" strike="noStrike" cap="none" normalizeH="0" baseline="0" dirty="0" smtClean="0">
                          <a:ln>
                            <a:noFill/>
                          </a:ln>
                          <a:solidFill>
                            <a:srgbClr val="000066"/>
                          </a:solidFill>
                          <a:effectLst/>
                          <a:latin typeface="+mj-lt"/>
                        </a:rPr>
                      </a:br>
                      <a:r>
                        <a:rPr kumimoji="0" lang="en-US" sz="1200" b="1" i="0" u="none" strike="noStrike" cap="none" normalizeH="0" baseline="0" dirty="0" smtClean="0">
                          <a:ln>
                            <a:noFill/>
                          </a:ln>
                          <a:solidFill>
                            <a:srgbClr val="000066"/>
                          </a:solidFill>
                          <a:effectLst/>
                          <a:latin typeface="+mj-lt"/>
                        </a:rPr>
                        <a:t>Quantity:</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rgbClr val="000000"/>
                          </a:solidFill>
                          <a:effectLst/>
                          <a:latin typeface="+mj-lt"/>
                        </a:rPr>
                        <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13 Total</a:t>
                      </a:r>
                      <a:endParaRPr kumimoji="0" lang="en-US" sz="1200" b="1" i="0" u="none" strike="noStrike" cap="none" normalizeH="0" baseline="0" dirty="0" smtClean="0">
                        <a:ln>
                          <a:noFill/>
                        </a:ln>
                        <a:solidFill>
                          <a:srgbClr val="FF0066"/>
                        </a:solidFill>
                        <a:effectLst/>
                        <a:latin typeface="+mj-lt"/>
                      </a:endParaRP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02">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rgbClr val="000000"/>
                          </a:solidFill>
                          <a:effectLst/>
                          <a:latin typeface="+mj-lt"/>
                        </a:rPr>
                        <a:t>Lamor</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23499">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1 each, MM-30</a:t>
                      </a:r>
                      <a:r>
                        <a:rPr kumimoji="0" lang="en-US" sz="1200" b="0" i="0" u="none" strike="noStrike" kern="1200" cap="none" normalizeH="0" baseline="0" dirty="0" smtClean="0">
                          <a:ln>
                            <a:noFill/>
                          </a:ln>
                          <a:solidFill>
                            <a:schemeClr val="tx1"/>
                          </a:solidFill>
                          <a:effectLst/>
                          <a:latin typeface="+mn-lt"/>
                          <a:ea typeface="+mn-ea"/>
                          <a:cs typeface="+mn-cs"/>
                        </a:rPr>
                        <a:t>, CPAI</a:t>
                      </a:r>
                    </a:p>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8 each, MM-20, CPAI</a:t>
                      </a:r>
                      <a:endParaRPr kumimoji="0" lang="en-US" sz="1200" b="0" i="0" u="none" strike="noStrike" cap="none" normalizeH="0" baseline="0" dirty="0" smtClean="0">
                        <a:ln>
                          <a:noFill/>
                        </a:ln>
                        <a:solidFill>
                          <a:schemeClr val="tx1"/>
                        </a:solidFill>
                        <a:effectLst/>
                        <a:latin typeface="+mj-lt"/>
                      </a:endParaRPr>
                    </a:p>
                  </a:txBody>
                  <a:tcPr marT="45711" marB="45711"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502902">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2 each, Rock Cleaners, CPAI</a:t>
                      </a:r>
                    </a:p>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2 each, LAM 12, ACS</a:t>
                      </a:r>
                    </a:p>
                  </a:txBody>
                  <a:tcPr marT="45711" marB="45711"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531683">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Nameplate Capacity:  75 to 252 BPH</a:t>
                      </a:r>
                    </a:p>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Derated Capacity:  60 to 201 BPH</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r h="382496">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10000"/>
                        </a:spcAft>
                        <a:buClrTx/>
                        <a:buSzTx/>
                        <a:buFontTx/>
                        <a:buNone/>
                        <a:tabLst/>
                      </a:pPr>
                      <a:r>
                        <a:rPr kumimoji="0" lang="en-US" sz="1200" b="0" i="0" u="none" strike="noStrike" cap="none" normalizeH="0" baseline="0" dirty="0" smtClean="0">
                          <a:ln>
                            <a:noFill/>
                          </a:ln>
                          <a:solidFill>
                            <a:srgbClr val="000000"/>
                          </a:solidFill>
                          <a:effectLst/>
                          <a:latin typeface="+mj-lt"/>
                        </a:rPr>
                        <a:t>Recover diesel or crude product from the water or rock surfaces.</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0"/>
                  </a:ext>
                </a:extLst>
              </a:tr>
              <a:tr h="274302">
                <a:tc>
                  <a:txBody>
                    <a:bodyPr/>
                    <a:lstStyle/>
                    <a:p>
                      <a:pPr marL="0" marR="0" lvl="0" indent="0" algn="r" defTabSz="1019175" rtl="0" eaLnBrk="0" fontAlgn="base" latinLnBrk="0" hangingPunct="0">
                        <a:lnSpc>
                          <a:spcPct val="100000"/>
                        </a:lnSpc>
                        <a:spcBef>
                          <a:spcPct val="20000"/>
                        </a:spcBef>
                        <a:spcAft>
                          <a:spcPct val="500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1" marB="45711"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5000"/>
                        </a:spcAft>
                        <a:buClrTx/>
                        <a:buSzTx/>
                        <a:buFontTx/>
                        <a:buNone/>
                        <a:tabLst/>
                      </a:pPr>
                      <a:r>
                        <a:rPr kumimoji="0" lang="en-US" sz="1200" b="0" i="0" u="none" strike="noStrike" cap="none" normalizeH="0" baseline="0" dirty="0" smtClean="0">
                          <a:ln>
                            <a:noFill/>
                          </a:ln>
                          <a:solidFill>
                            <a:schemeClr val="tx1"/>
                          </a:solidFill>
                          <a:effectLst/>
                          <a:latin typeface="+mj-lt"/>
                        </a:rPr>
                        <a:t>Hydraulic or air power sources</a:t>
                      </a:r>
                    </a:p>
                  </a:txBody>
                  <a:tcPr marT="45711" marB="45711"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39963" name="Text Box 6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n-lt"/>
              </a:rPr>
              <a:t>29</a:t>
            </a:r>
          </a:p>
        </p:txBody>
      </p:sp>
      <p:pic>
        <p:nvPicPr>
          <p:cNvPr id="81948" name="Picture 64" descr="Alpine Skimmer 2 (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9350" y="2982913"/>
            <a:ext cx="26320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9" name="Picture 65"/>
          <p:cNvPicPr>
            <a:picLocks noChangeAspect="1" noChangeArrowheads="1"/>
          </p:cNvPicPr>
          <p:nvPr/>
        </p:nvPicPr>
        <p:blipFill>
          <a:blip r:embed="rId3">
            <a:extLst>
              <a:ext uri="{28A0092B-C50C-407E-A947-70E740481C1C}">
                <a14:useLocalDpi xmlns:a14="http://schemas.microsoft.com/office/drawing/2010/main" val="0"/>
              </a:ext>
            </a:extLst>
          </a:blip>
          <a:srcRect l="16328" r="14276"/>
          <a:stretch>
            <a:fillRect/>
          </a:stretch>
        </p:blipFill>
        <p:spPr bwMode="auto">
          <a:xfrm>
            <a:off x="4332288" y="2982913"/>
            <a:ext cx="2449512"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71157" name="Group 117"/>
          <p:cNvGraphicFramePr>
            <a:graphicFrameLocks noGrp="1"/>
          </p:cNvGraphicFramePr>
          <p:nvPr>
            <p:ph sz="half" idx="1"/>
          </p:nvPr>
        </p:nvGraphicFramePr>
        <p:xfrm>
          <a:off x="573088" y="1573213"/>
          <a:ext cx="6759575" cy="7327900"/>
        </p:xfrm>
        <a:graphic>
          <a:graphicData uri="http://schemas.openxmlformats.org/drawingml/2006/table">
            <a:tbl>
              <a:tblPr/>
              <a:tblGrid>
                <a:gridCol w="1614487">
                  <a:extLst>
                    <a:ext uri="{9D8B030D-6E8A-4147-A177-3AD203B41FA5}">
                      <a16:colId xmlns:a16="http://schemas.microsoft.com/office/drawing/2014/main" val="20000"/>
                    </a:ext>
                  </a:extLst>
                </a:gridCol>
                <a:gridCol w="1554163">
                  <a:extLst>
                    <a:ext uri="{9D8B030D-6E8A-4147-A177-3AD203B41FA5}">
                      <a16:colId xmlns:a16="http://schemas.microsoft.com/office/drawing/2014/main" val="20001"/>
                    </a:ext>
                  </a:extLst>
                </a:gridCol>
                <a:gridCol w="182562">
                  <a:extLst>
                    <a:ext uri="{9D8B030D-6E8A-4147-A177-3AD203B41FA5}">
                      <a16:colId xmlns:a16="http://schemas.microsoft.com/office/drawing/2014/main" val="20002"/>
                    </a:ext>
                  </a:extLst>
                </a:gridCol>
                <a:gridCol w="537964">
                  <a:extLst>
                    <a:ext uri="{9D8B030D-6E8A-4147-A177-3AD203B41FA5}">
                      <a16:colId xmlns:a16="http://schemas.microsoft.com/office/drawing/2014/main" val="20003"/>
                    </a:ext>
                  </a:extLst>
                </a:gridCol>
                <a:gridCol w="792361">
                  <a:extLst>
                    <a:ext uri="{9D8B030D-6E8A-4147-A177-3AD203B41FA5}">
                      <a16:colId xmlns:a16="http://schemas.microsoft.com/office/drawing/2014/main" val="20004"/>
                    </a:ext>
                  </a:extLst>
                </a:gridCol>
                <a:gridCol w="2078038">
                  <a:extLst>
                    <a:ext uri="{9D8B030D-6E8A-4147-A177-3AD203B41FA5}">
                      <a16:colId xmlns:a16="http://schemas.microsoft.com/office/drawing/2014/main" val="20005"/>
                    </a:ext>
                  </a:extLst>
                </a:gridCol>
              </a:tblGrid>
              <a:tr h="607383">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Skimmer Rope Mops</a:t>
                      </a:r>
                    </a:p>
                  </a:txBody>
                  <a:tcPr marT="45693" marB="4569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56237">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j-lt"/>
                      </a:endParaRPr>
                    </a:p>
                  </a:txBody>
                  <a:tcPr marT="45693" marB="45693"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266">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693" marB="45693"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693" marB="4569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9470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693" marB="4569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32 Total </a:t>
                      </a:r>
                    </a:p>
                  </a:txBody>
                  <a:tcPr marT="45693" marB="4569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369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693" marB="4569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Centrifugal Systems, Containment Systems Corporation, Crucial, and Oil Mop</a:t>
                      </a:r>
                    </a:p>
                  </a:txBody>
                  <a:tcPr marT="45693" marB="4569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013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693" marB="4569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14 each, ACS</a:t>
                      </a:r>
                    </a:p>
                  </a:txBody>
                  <a:tcPr marT="45693" marB="45693" horzOverflow="overflow">
                    <a:lnL>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9 each, CPAI</a:t>
                      </a:r>
                    </a:p>
                  </a:txBody>
                  <a:tcPr marT="45693" marB="45693"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693" marB="4569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013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693" marB="45693"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8 each, HAK</a:t>
                      </a:r>
                    </a:p>
                  </a:txBody>
                  <a:tcPr marT="45693" marB="45693" horzOverflow="overflow">
                    <a:lnL>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1 each, Savant</a:t>
                      </a:r>
                    </a:p>
                  </a:txBody>
                  <a:tcPr marT="45693" marB="45693"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693" marB="4569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8188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693" marB="45693"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1" u="none" strike="noStrike" cap="none" normalizeH="0" baseline="0" dirty="0" smtClean="0">
                          <a:ln>
                            <a:noFill/>
                          </a:ln>
                          <a:solidFill>
                            <a:srgbClr val="000000"/>
                          </a:solidFill>
                          <a:effectLst/>
                          <a:latin typeface="+mj-lt"/>
                        </a:rPr>
                        <a:t>Electric and diesel powered</a:t>
                      </a:r>
                      <a:r>
                        <a:rPr kumimoji="0" lang="en-US" sz="1200" b="0" i="0" u="none" strike="noStrike" cap="none" normalizeH="0" baseline="0" dirty="0" smtClean="0">
                          <a:ln>
                            <a:noFill/>
                          </a:ln>
                          <a:solidFill>
                            <a:srgbClr val="000000"/>
                          </a:solidFill>
                          <a:effectLst/>
                          <a:latin typeface="+mj-lt"/>
                        </a:rPr>
                        <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4” Rope Mops</a:t>
                      </a:r>
                    </a:p>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693" marB="4569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defRPr/>
                      </a:pPr>
                      <a:endParaRPr kumimoji="0" lang="en-US" sz="1200" b="0" i="0" u="none" strike="noStrike" cap="none" normalizeH="0" baseline="0" dirty="0" smtClean="0">
                        <a:ln>
                          <a:noFill/>
                        </a:ln>
                        <a:solidFill>
                          <a:srgbClr val="000000"/>
                        </a:solidFill>
                        <a:effectLst/>
                        <a:latin typeface="+mj-lt"/>
                      </a:endParaRPr>
                    </a:p>
                    <a:p>
                      <a:pPr marL="0" marR="0" lvl="0" indent="0" algn="l" defTabSz="1019175" rtl="0" eaLnBrk="0" fontAlgn="base" latinLnBrk="0" hangingPunct="0">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rgbClr val="000000"/>
                          </a:solidFill>
                          <a:effectLst/>
                          <a:latin typeface="+mj-lt"/>
                        </a:rPr>
                        <a:t>Nameplate Capacity: 14 BPH</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Derated Capacity: 5 BPH</a:t>
                      </a:r>
                    </a:p>
                    <a:p>
                      <a:pPr marL="0" marR="0" lvl="0" indent="0" algn="l" defTabSz="1019175"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normalizeH="0" baseline="0" dirty="0" smtClean="0">
                        <a:ln>
                          <a:noFill/>
                        </a:ln>
                        <a:solidFill>
                          <a:srgbClr val="000000"/>
                        </a:solidFill>
                        <a:effectLst/>
                        <a:latin typeface="+mn-lt"/>
                        <a:ea typeface="+mn-ea"/>
                        <a:cs typeface="+mn-cs"/>
                      </a:endParaRPr>
                    </a:p>
                  </a:txBody>
                  <a:tcPr marT="0" marB="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400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693" marB="4569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Recover hydrocarbons from shallow water, broken ice and tundra in polygonal trenches.</a:t>
                      </a:r>
                    </a:p>
                  </a:txBody>
                  <a:tcPr marT="45693" marB="4569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400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693" marB="45693"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Two 4” x100’ mops, two return pulleys and one containment drum with pallet</a:t>
                      </a:r>
                    </a:p>
                  </a:txBody>
                  <a:tcPr marT="45693" marB="4569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40984" name="Text Box 79"/>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30</a:t>
            </a:r>
          </a:p>
        </p:txBody>
      </p:sp>
      <p:pic>
        <p:nvPicPr>
          <p:cNvPr id="82972" name="Picture 29" descr="U:\HSSEE\NS ES Response\SRT GPB\EOA SRT\PHOTOS\2014\Training Pics\EOA-WOA Work Shop\6.JPG"/>
          <p:cNvPicPr>
            <a:picLocks noChangeAspect="1" noChangeArrowheads="1"/>
          </p:cNvPicPr>
          <p:nvPr/>
        </p:nvPicPr>
        <p:blipFill>
          <a:blip r:embed="rId2">
            <a:extLst>
              <a:ext uri="{28A0092B-C50C-407E-A947-70E740481C1C}">
                <a14:useLocalDpi xmlns:a14="http://schemas.microsoft.com/office/drawing/2010/main" val="0"/>
              </a:ext>
            </a:extLst>
          </a:blip>
          <a:srcRect t="33282" r="4552"/>
          <a:stretch>
            <a:fillRect/>
          </a:stretch>
        </p:blipFill>
        <p:spPr bwMode="auto">
          <a:xfrm>
            <a:off x="717550" y="2220913"/>
            <a:ext cx="307498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3" name="Picture 30"/>
          <p:cNvPicPr>
            <a:picLocks noChangeAspect="1" noChangeArrowheads="1"/>
          </p:cNvPicPr>
          <p:nvPr/>
        </p:nvPicPr>
        <p:blipFill>
          <a:blip r:embed="rId3">
            <a:extLst>
              <a:ext uri="{28A0092B-C50C-407E-A947-70E740481C1C}">
                <a14:useLocalDpi xmlns:a14="http://schemas.microsoft.com/office/drawing/2010/main" val="0"/>
              </a:ext>
            </a:extLst>
          </a:blip>
          <a:srcRect l="7494" r="7494"/>
          <a:stretch>
            <a:fillRect/>
          </a:stretch>
        </p:blipFill>
        <p:spPr bwMode="auto">
          <a:xfrm>
            <a:off x="3951288" y="2220913"/>
            <a:ext cx="3248025"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4" name="Picture 30"/>
          <p:cNvPicPr>
            <a:picLocks noChangeAspect="1" noChangeArrowheads="1"/>
          </p:cNvPicPr>
          <p:nvPr/>
        </p:nvPicPr>
        <p:blipFill>
          <a:blip r:embed="rId4">
            <a:extLst>
              <a:ext uri="{28A0092B-C50C-407E-A947-70E740481C1C}">
                <a14:useLocalDpi xmlns:a14="http://schemas.microsoft.com/office/drawing/2010/main" val="0"/>
              </a:ext>
            </a:extLst>
          </a:blip>
          <a:srcRect l="2982" r="1723" b="15929"/>
          <a:stretch>
            <a:fillRect/>
          </a:stretch>
        </p:blipFill>
        <p:spPr bwMode="auto">
          <a:xfrm>
            <a:off x="3951288" y="2220913"/>
            <a:ext cx="3248025"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646113" y="1860550"/>
            <a:ext cx="6697662" cy="792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tabLst>
                <a:tab pos="0" algn="l"/>
              </a:tabLst>
              <a:defRPr sz="800">
                <a:solidFill>
                  <a:schemeClr val="tx1"/>
                </a:solidFill>
                <a:latin typeface="Times New Roman" panose="02020603050405020304" pitchFamily="18" charset="0"/>
              </a:defRPr>
            </a:lvl1pPr>
            <a:lvl2pPr marL="742950" indent="-285750" defTabSz="1019175">
              <a:tabLst>
                <a:tab pos="0" algn="l"/>
              </a:tabLst>
              <a:defRPr sz="800">
                <a:solidFill>
                  <a:schemeClr val="tx1"/>
                </a:solidFill>
                <a:latin typeface="Times New Roman" panose="02020603050405020304" pitchFamily="18" charset="0"/>
              </a:defRPr>
            </a:lvl2pPr>
            <a:lvl3pPr marL="1143000" indent="-228600" defTabSz="1019175">
              <a:tabLst>
                <a:tab pos="0" algn="l"/>
              </a:tabLst>
              <a:defRPr sz="800">
                <a:solidFill>
                  <a:schemeClr val="tx1"/>
                </a:solidFill>
                <a:latin typeface="Times New Roman" panose="02020603050405020304" pitchFamily="18" charset="0"/>
              </a:defRPr>
            </a:lvl3pPr>
            <a:lvl4pPr marL="1600200" indent="-228600" defTabSz="1019175">
              <a:tabLst>
                <a:tab pos="0" algn="l"/>
              </a:tabLst>
              <a:defRPr sz="800">
                <a:solidFill>
                  <a:schemeClr val="tx1"/>
                </a:solidFill>
                <a:latin typeface="Times New Roman" panose="02020603050405020304" pitchFamily="18" charset="0"/>
              </a:defRPr>
            </a:lvl4pPr>
            <a:lvl5pPr marL="2057400" indent="-228600" defTabSz="1019175">
              <a:tabLst>
                <a:tab pos="0" algn="l"/>
              </a:tabLst>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tabLst>
                <a:tab pos="0" algn="l"/>
              </a:tabLs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tabLst>
                <a:tab pos="0" algn="l"/>
              </a:tabLs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tabLst>
                <a:tab pos="0" algn="l"/>
              </a:tabLs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tabLst>
                <a:tab pos="0" algn="l"/>
              </a:tabLst>
              <a:defRPr sz="800">
                <a:solidFill>
                  <a:schemeClr val="tx1"/>
                </a:solidFill>
                <a:latin typeface="Times New Roman" panose="02020603050405020304" pitchFamily="18" charset="0"/>
              </a:defRPr>
            </a:lvl9pPr>
          </a:lstStyle>
          <a:p>
            <a:pPr algn="ctr"/>
            <a:r>
              <a:rPr lang="en-US" altLang="en-US" sz="2000" b="1">
                <a:solidFill>
                  <a:srgbClr val="000066"/>
                </a:solidFill>
                <a:latin typeface="Century Gothic" panose="020B0502020202020204" pitchFamily="34" charset="0"/>
              </a:rPr>
              <a:t>Introduction</a:t>
            </a:r>
          </a:p>
          <a:p>
            <a:pPr algn="ctr"/>
            <a:r>
              <a:rPr lang="en-US" altLang="en-US" sz="2000" b="1">
                <a:solidFill>
                  <a:srgbClr val="000066"/>
                </a:solidFill>
                <a:latin typeface="Century Gothic" panose="020B0502020202020204" pitchFamily="34" charset="0"/>
              </a:rPr>
              <a:t/>
            </a:r>
            <a:br>
              <a:rPr lang="en-US" altLang="en-US" sz="2000" b="1">
                <a:solidFill>
                  <a:srgbClr val="000066"/>
                </a:solidFill>
                <a:latin typeface="Century Gothic" panose="020B0502020202020204" pitchFamily="34" charset="0"/>
              </a:rPr>
            </a:br>
            <a:endParaRPr lang="en-US" altLang="en-US" sz="1200"/>
          </a:p>
          <a:p>
            <a:r>
              <a:rPr lang="en-US" altLang="en-US" sz="1200">
                <a:latin typeface="Century Gothic" panose="020B0502020202020204" pitchFamily="34" charset="0"/>
              </a:rPr>
              <a:t>This Manual provides a guide to the location, ownership, type, amount and specifications to North Slope response equipment that Alaska Clean Seas (ACS) utilizes.  In 1995, all spill equipment on the North Slope except Alyeska was consolidated, which brought it all into one tracking and maintenance system.</a:t>
            </a:r>
          </a:p>
          <a:p>
            <a:endParaRPr lang="en-US" altLang="en-US" sz="1200">
              <a:latin typeface="Century Gothic" panose="020B0502020202020204" pitchFamily="34" charset="0"/>
            </a:endParaRPr>
          </a:p>
          <a:p>
            <a:r>
              <a:rPr lang="en-US" altLang="en-US" sz="1200">
                <a:latin typeface="Century Gothic" panose="020B0502020202020204" pitchFamily="34" charset="0"/>
              </a:rPr>
              <a:t>Spill response equipment warehouses, storage yards, and satellite areas are strategically located in each operating field and at two separate locations in Deadhorse.  With assistance from ACS Base, field-assigned ACS technicians support the operating area facilities and sites; while the Deadhorse locations are managed by ACS Base personnel.</a:t>
            </a:r>
          </a:p>
          <a:p>
            <a:endParaRPr lang="en-US" altLang="en-US" sz="1200">
              <a:latin typeface="Century Gothic" panose="020B0502020202020204" pitchFamily="34" charset="0"/>
            </a:endParaRPr>
          </a:p>
          <a:p>
            <a:r>
              <a:rPr lang="en-US" altLang="en-US" sz="1200">
                <a:latin typeface="Century Gothic" panose="020B0502020202020204" pitchFamily="34" charset="0"/>
              </a:rPr>
              <a:t>ACS technicians perform required preventative and routine maintenance activities on both ACS and Member Company dedicated spill response equipment.  Equipment repairs beyond the capabilities of ACS technicians are accomplished by mechanics assigned to either ACS Base in Deadhorse/Marine or mechanics at Alpine and Kuparuk. These shops perform complex maintenance tasks and maintain vessels and specialized response equipment. Off-shore marine vessels and equipment are maintained and repaired by Marine mechanics at A4W1. Major equipment modification work and specialized fabrication are also accomplished at these facilities.</a:t>
            </a:r>
          </a:p>
          <a:p>
            <a:endParaRPr lang="en-US" altLang="en-US" sz="1200">
              <a:latin typeface="Century Gothic" panose="020B0502020202020204" pitchFamily="34" charset="0"/>
            </a:endParaRPr>
          </a:p>
          <a:p>
            <a:r>
              <a:rPr lang="en-US" altLang="en-US" sz="1200">
                <a:latin typeface="Century Gothic" panose="020B0502020202020204" pitchFamily="34" charset="0"/>
              </a:rPr>
              <a:t>Currently, the value of dedicated spill response equipment warehoused under ACS management exceeds $75 million. ACS owns roughly half of this equipment while the Member Companies own the other half.  With the exception of repair or maintenance costs, all ACS owned equipment is available to Member Companies at no charge, during a spill response.  Member owned equipment is available to all other members under terms and conditions outlined in the North Slope Mutual Aid Agreement.</a:t>
            </a:r>
          </a:p>
          <a:p>
            <a:endParaRPr lang="en-US" altLang="en-US" sz="1200">
              <a:latin typeface="Century Gothic" panose="020B0502020202020204" pitchFamily="34" charset="0"/>
            </a:endParaRPr>
          </a:p>
          <a:p>
            <a:r>
              <a:rPr lang="en-US" altLang="en-US" sz="1200">
                <a:latin typeface="Century Gothic" panose="020B0502020202020204" pitchFamily="34" charset="0"/>
              </a:rPr>
              <a:t>In summary, ACS maintains a vast amount of equipment located throughout the operating oil fields on the North Slope of Alaska.  This manual is intended to assist potential users in understanding ACS spill response equipment and how they might access it for both spill and non-spill related work.</a:t>
            </a:r>
          </a:p>
          <a:p>
            <a:endParaRPr lang="en-US" altLang="en-US" sz="1200">
              <a:latin typeface="Century Gothic" panose="020B0502020202020204" pitchFamily="34" charset="0"/>
            </a:endParaRPr>
          </a:p>
          <a:p>
            <a:r>
              <a:rPr lang="en-US" altLang="en-US" sz="1200">
                <a:latin typeface="Century Gothic" panose="020B0502020202020204" pitchFamily="34" charset="0"/>
              </a:rPr>
              <a:t>Should there be any questions regarding the equipment, please contact us at (907) 659-2405.</a:t>
            </a:r>
          </a:p>
          <a:p>
            <a:endParaRPr lang="en-US" altLang="en-US" sz="1200"/>
          </a:p>
          <a:p>
            <a:endParaRPr lang="en-US" altLang="en-US" sz="1200"/>
          </a:p>
          <a:p>
            <a:pPr algn="ctr"/>
            <a:endParaRPr lang="en-US" altLang="en-US" sz="120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7"/>
          <p:cNvSpPr txBox="1">
            <a:spLocks noChangeArrowheads="1"/>
          </p:cNvSpPr>
          <p:nvPr/>
        </p:nvSpPr>
        <p:spPr bwMode="auto">
          <a:xfrm>
            <a:off x="0" y="2346325"/>
            <a:ext cx="2417763" cy="519113"/>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endParaRPr lang="en-US" sz="2700" dirty="0">
              <a:latin typeface="+mj-lt"/>
            </a:endParaRPr>
          </a:p>
        </p:txBody>
      </p:sp>
      <p:graphicFrame>
        <p:nvGraphicFramePr>
          <p:cNvPr id="421996" name="Group 108"/>
          <p:cNvGraphicFramePr>
            <a:graphicFrameLocks noGrp="1"/>
          </p:cNvGraphicFramePr>
          <p:nvPr>
            <p:ph sz="half" idx="1"/>
          </p:nvPr>
        </p:nvGraphicFramePr>
        <p:xfrm>
          <a:off x="573088" y="1428750"/>
          <a:ext cx="6759575" cy="6251575"/>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11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SeaVac Heli-Skimmer</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79487">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29880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7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 Total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920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Kepner Products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3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4571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Nameplate Capacity: 944 BPH</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Derated Capacity: 189 BPH</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7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7" marB="4571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Advancing weir skimmer for the recovery of heavy or emulsified oils in protected waters.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652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7" marB="4571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Outboard motor, and 2”-3” trash pumps</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83988" name="Picture 53" descr="P101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2243138"/>
            <a:ext cx="398145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5" name="Text Box 77"/>
          <p:cNvSpPr txBox="1">
            <a:spLocks noChangeArrowheads="1"/>
          </p:cNvSpPr>
          <p:nvPr/>
        </p:nvSpPr>
        <p:spPr bwMode="auto">
          <a:xfrm>
            <a:off x="352425"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31</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23022" name="Group 110"/>
          <p:cNvGraphicFramePr>
            <a:graphicFrameLocks noGrp="1"/>
          </p:cNvGraphicFramePr>
          <p:nvPr>
            <p:ph sz="half" idx="1"/>
          </p:nvPr>
        </p:nvGraphicFramePr>
        <p:xfrm>
          <a:off x="573088" y="1795463"/>
          <a:ext cx="6759575" cy="5899150"/>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2078038">
                  <a:extLst>
                    <a:ext uri="{9D8B030D-6E8A-4147-A177-3AD203B41FA5}">
                      <a16:colId xmlns:a16="http://schemas.microsoft.com/office/drawing/2014/main" val="20003"/>
                    </a:ext>
                  </a:extLst>
                </a:gridCol>
              </a:tblGrid>
              <a:tr h="57911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n-lt"/>
                        </a:rPr>
                        <a:t>Manta Ray Skimmers</a:t>
                      </a:r>
                    </a:p>
                  </a:txBody>
                  <a:tcPr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223">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16" marB="4571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98">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n-lt"/>
                      </a:endParaRPr>
                    </a:p>
                  </a:txBody>
                  <a:tcPr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6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Quantity:</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n-lt"/>
                        </a:rPr>
                        <a:t>47 Total </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9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Manufacturer:</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n-lt"/>
                        </a:rPr>
                        <a:t>Slickbar</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Owner(s):</a:t>
                      </a:r>
                    </a:p>
                  </a:txBody>
                  <a:tcPr marT="45716" marB="4571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n-lt"/>
                        </a:rPr>
                        <a:t>3 each, ACS</a:t>
                      </a:r>
                    </a:p>
                  </a:txBody>
                  <a:tcPr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n-lt"/>
                        </a:rPr>
                        <a:t>16 each, CPAI</a:t>
                      </a:r>
                    </a:p>
                  </a:txBody>
                  <a:tcPr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n-lt"/>
                      </a:endParaRPr>
                    </a:p>
                  </a:txBody>
                  <a:tcPr marT="45716" marB="4571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mn-lt"/>
                        </a:rPr>
                        <a:t>28 each, HAK</a:t>
                      </a:r>
                    </a:p>
                  </a:txBody>
                  <a:tcPr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16" marB="4571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5023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1" u="none" strike="noStrike" cap="none" normalizeH="0" baseline="0" dirty="0" smtClean="0">
                          <a:ln>
                            <a:noFill/>
                          </a:ln>
                          <a:solidFill>
                            <a:srgbClr val="000066"/>
                          </a:solidFill>
                          <a:effectLst/>
                          <a:latin typeface="+mn-lt"/>
                        </a:rPr>
                        <a:t>Specifications</a:t>
                      </a:r>
                      <a:r>
                        <a:rPr kumimoji="0" lang="en-US" sz="1200" b="1" i="0" u="none" strike="noStrike" cap="none" normalizeH="0" baseline="0" dirty="0" smtClean="0">
                          <a:ln>
                            <a:noFill/>
                          </a:ln>
                          <a:solidFill>
                            <a:srgbClr val="000066"/>
                          </a:solidFill>
                          <a:effectLst/>
                          <a:latin typeface="+mn-lt"/>
                        </a:rPr>
                        <a:t>:</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n-lt"/>
                        </a:rPr>
                        <a:t>Nameplate Capacity: 54 BPH</a:t>
                      </a:r>
                      <a:br>
                        <a:rPr kumimoji="0" lang="en-US" sz="1200" b="0" i="0" u="none" strike="noStrike" cap="none" normalizeH="0" baseline="0" dirty="0" smtClean="0">
                          <a:ln>
                            <a:noFill/>
                          </a:ln>
                          <a:solidFill>
                            <a:srgbClr val="000000"/>
                          </a:solidFill>
                          <a:effectLst/>
                          <a:latin typeface="+mn-lt"/>
                        </a:rPr>
                      </a:br>
                      <a:r>
                        <a:rPr kumimoji="0" lang="en-US" sz="1200" b="0" i="0" u="none" strike="noStrike" cap="none" normalizeH="0" baseline="0" dirty="0" smtClean="0">
                          <a:ln>
                            <a:noFill/>
                          </a:ln>
                          <a:solidFill>
                            <a:srgbClr val="000000"/>
                          </a:solidFill>
                          <a:effectLst/>
                          <a:latin typeface="+mn-lt"/>
                        </a:rPr>
                        <a:t>Derated Capacity: 11 BPH</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571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n-lt"/>
                      </a:endParaRP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n-lt"/>
                        </a:rPr>
                        <a:t>10 Flexible</a:t>
                      </a:r>
                    </a:p>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n-lt"/>
                        </a:rPr>
                        <a:t>37 Rigid</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6032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Function:</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Recovery of thin oil layers and sheen in protected waters.</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365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Auxiliary Equip:</a:t>
                      </a:r>
                    </a:p>
                  </a:txBody>
                  <a:tcPr marT="45716" marB="45716"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3” Diaphragm pump or Peristaltic pump</a:t>
                      </a:r>
                    </a:p>
                  </a:txBody>
                  <a:tcPr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85020"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2430463"/>
            <a:ext cx="3141662"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1" name="Text Box 10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32</a:t>
            </a:r>
          </a:p>
        </p:txBody>
      </p:sp>
      <p:pic>
        <p:nvPicPr>
          <p:cNvPr id="85022"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2425700"/>
            <a:ext cx="2970213"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170" name="Group 162"/>
          <p:cNvGraphicFramePr>
            <a:graphicFrameLocks noGrp="1"/>
          </p:cNvGraphicFramePr>
          <p:nvPr>
            <p:ph sz="half" idx="1"/>
          </p:nvPr>
        </p:nvGraphicFramePr>
        <p:xfrm>
          <a:off x="501650" y="1428750"/>
          <a:ext cx="6383338" cy="7143750"/>
        </p:xfrm>
        <a:graphic>
          <a:graphicData uri="http://schemas.openxmlformats.org/drawingml/2006/table">
            <a:tbl>
              <a:tblPr/>
              <a:tblGrid>
                <a:gridCol w="1357562">
                  <a:extLst>
                    <a:ext uri="{9D8B030D-6E8A-4147-A177-3AD203B41FA5}">
                      <a16:colId xmlns:a16="http://schemas.microsoft.com/office/drawing/2014/main" val="20000"/>
                    </a:ext>
                  </a:extLst>
                </a:gridCol>
                <a:gridCol w="479401">
                  <a:extLst>
                    <a:ext uri="{9D8B030D-6E8A-4147-A177-3AD203B41FA5}">
                      <a16:colId xmlns:a16="http://schemas.microsoft.com/office/drawing/2014/main" val="20001"/>
                    </a:ext>
                  </a:extLst>
                </a:gridCol>
                <a:gridCol w="1176279">
                  <a:extLst>
                    <a:ext uri="{9D8B030D-6E8A-4147-A177-3AD203B41FA5}">
                      <a16:colId xmlns:a16="http://schemas.microsoft.com/office/drawing/2014/main" val="20002"/>
                    </a:ext>
                  </a:extLst>
                </a:gridCol>
                <a:gridCol w="1152468">
                  <a:extLst>
                    <a:ext uri="{9D8B030D-6E8A-4147-A177-3AD203B41FA5}">
                      <a16:colId xmlns:a16="http://schemas.microsoft.com/office/drawing/2014/main" val="20003"/>
                    </a:ext>
                  </a:extLst>
                </a:gridCol>
                <a:gridCol w="2217627">
                  <a:extLst>
                    <a:ext uri="{9D8B030D-6E8A-4147-A177-3AD203B41FA5}">
                      <a16:colId xmlns:a16="http://schemas.microsoft.com/office/drawing/2014/main" val="20005"/>
                    </a:ext>
                  </a:extLst>
                </a:gridCol>
              </a:tblGrid>
              <a:tr h="57912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Vac Units </a:t>
                      </a:r>
                    </a:p>
                  </a:txBody>
                  <a:tcPr marL="91435" marR="91435"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6969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5" marR="91435"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74313">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35" marR="91435"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1718915">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5" marR="91435"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5" marR="91435" marT="45711" marB="4571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5" marR="91435"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74313">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35" marR="91435" marT="45711" marB="45711"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35" marR="91435" marT="45711" marB="4571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35" marR="91435"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09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35" marR="91435" marT="45711" marB="4571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7 Total </a:t>
                      </a:r>
                      <a:endParaRPr kumimoji="0" lang="en-US" sz="1200" b="1" i="0" u="none" strike="noStrike" cap="none" normalizeH="0" baseline="0" dirty="0" smtClean="0">
                        <a:ln>
                          <a:noFill/>
                        </a:ln>
                        <a:solidFill>
                          <a:srgbClr val="FF0066"/>
                        </a:solidFill>
                        <a:effectLst/>
                        <a:latin typeface="+mj-lt"/>
                      </a:endParaRP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888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35" marR="91435" marT="45711" marB="4571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Vikoma, </a:t>
                      </a:r>
                      <a:r>
                        <a:rPr kumimoji="0" lang="en-US" sz="1200" b="0" i="0" u="none" strike="noStrike" cap="none" normalizeH="0" baseline="0" dirty="0" err="1" smtClean="0">
                          <a:ln>
                            <a:noFill/>
                          </a:ln>
                          <a:solidFill>
                            <a:srgbClr val="000000"/>
                          </a:solidFill>
                          <a:effectLst/>
                          <a:latin typeface="+mj-lt"/>
                        </a:rPr>
                        <a:t>Vac</a:t>
                      </a:r>
                      <a:r>
                        <a:rPr kumimoji="0" lang="en-US" sz="1200" b="0" i="0" u="none" strike="noStrike" cap="none" normalizeH="0" baseline="0" dirty="0" smtClean="0">
                          <a:ln>
                            <a:noFill/>
                          </a:ln>
                          <a:solidFill>
                            <a:srgbClr val="000000"/>
                          </a:solidFill>
                          <a:effectLst/>
                          <a:latin typeface="+mj-lt"/>
                        </a:rPr>
                        <a:t>-U-Max</a:t>
                      </a: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07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35" marR="91435" marT="45711" marB="4571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HAK</a:t>
                      </a: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430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35" marR="91435"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err="1" smtClean="0">
                          <a:ln>
                            <a:noFill/>
                          </a:ln>
                          <a:solidFill>
                            <a:schemeClr val="tx1"/>
                          </a:solidFill>
                          <a:effectLst/>
                          <a:latin typeface="+mj-lt"/>
                          <a:ea typeface="+mn-ea"/>
                          <a:cs typeface="+mn-cs"/>
                        </a:rPr>
                        <a:t>Vac</a:t>
                      </a:r>
                      <a:r>
                        <a:rPr kumimoji="0" lang="en-US" sz="1200" b="0" i="0" u="none" strike="noStrike" kern="1200" cap="none" normalizeH="0" baseline="0" dirty="0" smtClean="0">
                          <a:ln>
                            <a:noFill/>
                          </a:ln>
                          <a:solidFill>
                            <a:schemeClr val="tx1"/>
                          </a:solidFill>
                          <a:effectLst/>
                          <a:latin typeface="+mj-lt"/>
                          <a:ea typeface="+mn-ea"/>
                          <a:cs typeface="+mn-cs"/>
                        </a:rPr>
                        <a:t>-U-Max:</a:t>
                      </a:r>
                      <a:endParaRPr kumimoji="0" lang="en-US" sz="1200" b="0" i="0" u="none" strike="noStrike" kern="1200" cap="none" normalizeH="0" baseline="0" dirty="0" smtClean="0">
                        <a:ln>
                          <a:noFill/>
                        </a:ln>
                        <a:solidFill>
                          <a:schemeClr val="tx1"/>
                        </a:solidFill>
                        <a:effectLst/>
                        <a:latin typeface="+mn-lt"/>
                        <a:ea typeface="+mn-ea"/>
                        <a:cs typeface="+mn-cs"/>
                      </a:endParaRP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r>
                        <a:rPr kumimoji="0" lang="en-US" sz="1200" b="0" i="0" u="none" strike="noStrike" kern="1200" cap="none" normalizeH="0" baseline="0" dirty="0" smtClean="0">
                          <a:ln>
                            <a:noFill/>
                          </a:ln>
                          <a:solidFill>
                            <a:schemeClr val="tx1"/>
                          </a:solidFill>
                          <a:effectLst/>
                          <a:latin typeface="+mn-lt"/>
                          <a:ea typeface="+mn-ea"/>
                          <a:cs typeface="+mn-cs"/>
                        </a:rPr>
                        <a:t>TK-01, TK-02, TK-1-B, 23956</a:t>
                      </a:r>
                      <a:endParaRPr lang="en-US" sz="1200" dirty="0">
                        <a:latin typeface="+mn-lt"/>
                      </a:endParaRP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3015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35" marR="91435" marT="45711" marB="45711"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err="1" smtClean="0">
                          <a:ln>
                            <a:noFill/>
                          </a:ln>
                          <a:solidFill>
                            <a:schemeClr val="tx1"/>
                          </a:solidFill>
                          <a:effectLst/>
                          <a:latin typeface="+mn-lt"/>
                          <a:ea typeface="+mn-ea"/>
                          <a:cs typeface="+mn-cs"/>
                        </a:rPr>
                        <a:t>Vikoma</a:t>
                      </a:r>
                      <a:r>
                        <a:rPr kumimoji="0" lang="en-US" sz="1200" b="0" i="0" u="none" strike="noStrike" kern="1200" cap="none" normalizeH="0" baseline="0" dirty="0" smtClean="0">
                          <a:ln>
                            <a:noFill/>
                          </a:ln>
                          <a:solidFill>
                            <a:schemeClr val="tx1"/>
                          </a:solidFill>
                          <a:effectLst/>
                          <a:latin typeface="+mn-lt"/>
                          <a:ea typeface="+mn-ea"/>
                          <a:cs typeface="+mn-cs"/>
                        </a:rPr>
                        <a:t>:</a:t>
                      </a: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r>
                        <a:rPr lang="en-US" sz="1200" dirty="0" smtClean="0">
                          <a:latin typeface="+mn-lt"/>
                        </a:rPr>
                        <a:t>Power </a:t>
                      </a:r>
                      <a:r>
                        <a:rPr lang="en-US" sz="1200" dirty="0" err="1" smtClean="0">
                          <a:latin typeface="+mn-lt"/>
                        </a:rPr>
                        <a:t>Vac</a:t>
                      </a:r>
                      <a:endParaRPr lang="en-US" sz="1200" dirty="0">
                        <a:latin typeface="+mn-lt"/>
                      </a:endParaRP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2889855339"/>
                  </a:ext>
                </a:extLst>
              </a:tr>
              <a:tr h="4571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rgbClr val="000066"/>
                          </a:solidFill>
                          <a:effectLst/>
                          <a:latin typeface="+mj-lt"/>
                          <a:ea typeface="+mn-ea"/>
                          <a:cs typeface="+mn-cs"/>
                        </a:rPr>
                        <a:t>Function</a:t>
                      </a:r>
                      <a:r>
                        <a:rPr kumimoji="0" lang="en-US" sz="1200" b="0" i="0" u="none" strike="noStrike" kern="1200" cap="none" normalizeH="0" baseline="0" dirty="0" smtClean="0">
                          <a:ln>
                            <a:noFill/>
                          </a:ln>
                          <a:solidFill>
                            <a:srgbClr val="000000"/>
                          </a:solidFill>
                          <a:effectLst/>
                          <a:latin typeface="+mj-lt"/>
                          <a:ea typeface="+mn-ea"/>
                          <a:cs typeface="+mn-cs"/>
                        </a:rPr>
                        <a:t>:</a:t>
                      </a:r>
                    </a:p>
                  </a:txBody>
                  <a:tcPr marL="91435" marR="91435" marT="45711" marB="45711"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mj-lt"/>
                          <a:ea typeface="+mn-ea"/>
                          <a:cs typeface="+mn-cs"/>
                        </a:rPr>
                        <a:t>Air and diesel driven vacuum units for spill recovery inside fixed structures or flat hard surfaces.</a:t>
                      </a:r>
                    </a:p>
                  </a:txBody>
                  <a:tcPr marL="91435" marR="91435"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9377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35" marR="91435" marT="45711" marB="45711"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Air compressor or auxiliary power unit</a:t>
                      </a: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35" marR="91435" marT="45711" marB="45711"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0"/>
                  </a:ext>
                </a:extLst>
              </a:tr>
            </a:tbl>
          </a:graphicData>
        </a:graphic>
      </p:graphicFrame>
      <p:pic>
        <p:nvPicPr>
          <p:cNvPr id="86046" name="Picture 76" descr="Vac Un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50" y="2265363"/>
            <a:ext cx="21224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Picture 77" descr="vac-000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13" y="2265363"/>
            <a:ext cx="20415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8" name="Picture 104" descr="Vac Who kn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4165600"/>
            <a:ext cx="208438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9" name="Picture 105" descr="Vac-U-Max Accessor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65600"/>
            <a:ext cx="208438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0" name="Picture 106" descr="Vac-U-Ma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4165600"/>
            <a:ext cx="2087562"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6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33</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27170" name="Group 162"/>
          <p:cNvGraphicFramePr>
            <a:graphicFrameLocks noGrp="1"/>
          </p:cNvGraphicFramePr>
          <p:nvPr>
            <p:ph sz="half" idx="1"/>
          </p:nvPr>
        </p:nvGraphicFramePr>
        <p:xfrm>
          <a:off x="573088" y="1428750"/>
          <a:ext cx="6754812" cy="6467475"/>
        </p:xfrm>
        <a:graphic>
          <a:graphicData uri="http://schemas.openxmlformats.org/drawingml/2006/table">
            <a:tbl>
              <a:tblPr/>
              <a:tblGrid>
                <a:gridCol w="1728787">
                  <a:extLst>
                    <a:ext uri="{9D8B030D-6E8A-4147-A177-3AD203B41FA5}">
                      <a16:colId xmlns:a16="http://schemas.microsoft.com/office/drawing/2014/main" val="20000"/>
                    </a:ext>
                  </a:extLst>
                </a:gridCol>
                <a:gridCol w="479425">
                  <a:extLst>
                    <a:ext uri="{9D8B030D-6E8A-4147-A177-3AD203B41FA5}">
                      <a16:colId xmlns:a16="http://schemas.microsoft.com/office/drawing/2014/main" val="20001"/>
                    </a:ext>
                  </a:extLst>
                </a:gridCol>
                <a:gridCol w="1176908">
                  <a:extLst>
                    <a:ext uri="{9D8B030D-6E8A-4147-A177-3AD203B41FA5}">
                      <a16:colId xmlns:a16="http://schemas.microsoft.com/office/drawing/2014/main" val="20002"/>
                    </a:ext>
                  </a:extLst>
                </a:gridCol>
                <a:gridCol w="1151956">
                  <a:extLst>
                    <a:ext uri="{9D8B030D-6E8A-4147-A177-3AD203B41FA5}">
                      <a16:colId xmlns:a16="http://schemas.microsoft.com/office/drawing/2014/main" val="20003"/>
                    </a:ext>
                  </a:extLst>
                </a:gridCol>
                <a:gridCol w="2217737">
                  <a:extLst>
                    <a:ext uri="{9D8B030D-6E8A-4147-A177-3AD203B41FA5}">
                      <a16:colId xmlns:a16="http://schemas.microsoft.com/office/drawing/2014/main" val="20004"/>
                    </a:ext>
                  </a:extLst>
                </a:gridCol>
              </a:tblGrid>
              <a:tr h="57911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Mini </a:t>
                      </a:r>
                      <a:r>
                        <a:rPr kumimoji="0" lang="en-US" sz="3200" b="1" i="0" u="none" strike="noStrike" cap="none" normalizeH="0" baseline="0" dirty="0" err="1" smtClean="0">
                          <a:ln>
                            <a:noFill/>
                          </a:ln>
                          <a:solidFill>
                            <a:srgbClr val="000066"/>
                          </a:solidFill>
                          <a:effectLst/>
                          <a:latin typeface="+mj-lt"/>
                        </a:rPr>
                        <a:t>Vac</a:t>
                      </a:r>
                      <a:r>
                        <a:rPr kumimoji="0" lang="en-US" sz="3200" b="1" i="0" u="none" strike="noStrike" cap="none" normalizeH="0" baseline="0" dirty="0" smtClean="0">
                          <a:ln>
                            <a:noFill/>
                          </a:ln>
                          <a:solidFill>
                            <a:srgbClr val="000066"/>
                          </a:solidFill>
                          <a:effectLst/>
                          <a:latin typeface="+mj-lt"/>
                        </a:rPr>
                        <a:t> Units &amp; Tanks</a:t>
                      </a:r>
                    </a:p>
                  </a:txBody>
                  <a:tcPr marT="45715" marB="4571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49519">
                <a:tc gridSpan="5">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rgbClr val="FF0000"/>
                        </a:solidFill>
                        <a:effectLst/>
                        <a:latin typeface="+mj-lt"/>
                      </a:endParaRPr>
                    </a:p>
                  </a:txBody>
                  <a:tcPr marT="45715" marB="4571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4310">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5 Total Mini </a:t>
                      </a:r>
                      <a:r>
                        <a:rPr kumimoji="0" lang="en-US" sz="1200" b="0" i="0" u="none" strike="noStrike" cap="none" normalizeH="0" baseline="0" dirty="0" err="1" smtClean="0">
                          <a:ln>
                            <a:noFill/>
                          </a:ln>
                          <a:solidFill>
                            <a:srgbClr val="000000"/>
                          </a:solidFill>
                          <a:effectLst/>
                          <a:latin typeface="+mj-lt"/>
                        </a:rPr>
                        <a:t>Vac</a:t>
                      </a:r>
                      <a:r>
                        <a:rPr kumimoji="0" lang="en-US" sz="1200" b="0" i="0" u="none" strike="noStrike" cap="none" normalizeH="0" baseline="0" dirty="0" smtClean="0">
                          <a:ln>
                            <a:noFill/>
                          </a:ln>
                          <a:solidFill>
                            <a:srgbClr val="000000"/>
                          </a:solidFill>
                          <a:effectLst/>
                          <a:latin typeface="+mj-lt"/>
                        </a:rPr>
                        <a:t> Units, 2 Total Tanks</a:t>
                      </a:r>
                      <a:endParaRPr kumimoji="0" lang="en-US" sz="1200" b="1" i="0" u="none" strike="noStrike" cap="none" normalizeH="0" baseline="0" dirty="0" smtClean="0">
                        <a:ln>
                          <a:noFill/>
                        </a:ln>
                        <a:solidFill>
                          <a:srgbClr val="FF0066"/>
                        </a:solidFill>
                        <a:effectLst/>
                        <a:latin typeface="+mj-lt"/>
                      </a:endParaRP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Elastec American Marine</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0769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ACS </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CPAI</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80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HAK</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880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 each, tank, CPAI </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1 each, tank, HAK</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003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20 HP power unit</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571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Recovery of product in remote, or “off site” locations.</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937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5" marB="45715"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mj-lt"/>
                        </a:rPr>
                        <a:t>55 gallon open top drums, </a:t>
                      </a:r>
                      <a:r>
                        <a:rPr kumimoji="0" lang="en-US" sz="1200" b="0" i="0" u="none" strike="noStrike" kern="1200" cap="none" normalizeH="0" baseline="0" dirty="0" smtClean="0">
                          <a:ln>
                            <a:noFill/>
                          </a:ln>
                          <a:solidFill>
                            <a:schemeClr val="tx1"/>
                          </a:solidFill>
                          <a:effectLst/>
                          <a:latin typeface="+mn-lt"/>
                          <a:ea typeface="+mn-ea"/>
                          <a:cs typeface="+mn-cs"/>
                        </a:rPr>
                        <a:t>110 gallon all-terrain tracked tank,</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ATV or snow machine for transport</a:t>
                      </a:r>
                    </a:p>
                  </a:txBody>
                  <a:tcPr marT="45715" marB="4571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47126" name="Text Box 163"/>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34</a:t>
            </a:r>
          </a:p>
        </p:txBody>
      </p:sp>
      <p:pic>
        <p:nvPicPr>
          <p:cNvPr id="87069" name="Picture 28" descr="C:\Documents and Settings\lburns\Desktop\Picture 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2089150"/>
            <a:ext cx="36417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0"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2089150"/>
            <a:ext cx="3608388"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29140" name="Group 84"/>
          <p:cNvGraphicFramePr>
            <a:graphicFrameLocks noGrp="1"/>
          </p:cNvGraphicFramePr>
          <p:nvPr>
            <p:ph sz="half" idx="1"/>
          </p:nvPr>
        </p:nvGraphicFramePr>
        <p:xfrm>
          <a:off x="573088" y="1795463"/>
          <a:ext cx="6759575" cy="5846762"/>
        </p:xfrm>
        <a:graphic>
          <a:graphicData uri="http://schemas.openxmlformats.org/drawingml/2006/table">
            <a:tbl>
              <a:tblPr/>
              <a:tblGrid>
                <a:gridCol w="1614487">
                  <a:extLst>
                    <a:ext uri="{9D8B030D-6E8A-4147-A177-3AD203B41FA5}">
                      <a16:colId xmlns:a16="http://schemas.microsoft.com/office/drawing/2014/main" val="20000"/>
                    </a:ext>
                  </a:extLst>
                </a:gridCol>
                <a:gridCol w="1198559">
                  <a:extLst>
                    <a:ext uri="{9D8B030D-6E8A-4147-A177-3AD203B41FA5}">
                      <a16:colId xmlns:a16="http://schemas.microsoft.com/office/drawing/2014/main" val="20001"/>
                    </a:ext>
                  </a:extLst>
                </a:gridCol>
                <a:gridCol w="3946529">
                  <a:extLst>
                    <a:ext uri="{9D8B030D-6E8A-4147-A177-3AD203B41FA5}">
                      <a16:colId xmlns:a16="http://schemas.microsoft.com/office/drawing/2014/main" val="20002"/>
                    </a:ext>
                  </a:extLst>
                </a:gridCol>
              </a:tblGrid>
              <a:tr h="57910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Air Power Units</a:t>
                      </a:r>
                    </a:p>
                  </a:txBody>
                  <a:tcPr marT="45715" marB="4571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7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5" marB="4571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8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5" marB="4571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 Total </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88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Elastec American Marine</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ACS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CPAI</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2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Diesel powered </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9143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5" marB="45715"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Power unit designed to operate air drum skimmers as an all in one unit.  Power unit equipped with air compressor and peristaltic pump.</a:t>
                      </a:r>
                    </a:p>
                  </a:txBody>
                  <a:tcPr marT="45715" marB="45715"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88082" name="Picture 43" descr="Air Power Un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2500313"/>
            <a:ext cx="367188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Text Box 57"/>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35</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0252" name="Group 172"/>
          <p:cNvGraphicFramePr>
            <a:graphicFrameLocks noGrp="1"/>
          </p:cNvGraphicFramePr>
          <p:nvPr>
            <p:ph sz="half" idx="1"/>
          </p:nvPr>
        </p:nvGraphicFramePr>
        <p:xfrm>
          <a:off x="573088" y="1795463"/>
          <a:ext cx="6759575" cy="5899150"/>
        </p:xfrm>
        <a:graphic>
          <a:graphicData uri="http://schemas.openxmlformats.org/drawingml/2006/table">
            <a:tbl>
              <a:tblPr/>
              <a:tblGrid>
                <a:gridCol w="1614487">
                  <a:extLst>
                    <a:ext uri="{9D8B030D-6E8A-4147-A177-3AD203B41FA5}">
                      <a16:colId xmlns:a16="http://schemas.microsoft.com/office/drawing/2014/main" val="20000"/>
                    </a:ext>
                  </a:extLst>
                </a:gridCol>
                <a:gridCol w="1715029">
                  <a:extLst>
                    <a:ext uri="{9D8B030D-6E8A-4147-A177-3AD203B41FA5}">
                      <a16:colId xmlns:a16="http://schemas.microsoft.com/office/drawing/2014/main" val="20001"/>
                    </a:ext>
                  </a:extLst>
                </a:gridCol>
                <a:gridCol w="1715030">
                  <a:extLst>
                    <a:ext uri="{9D8B030D-6E8A-4147-A177-3AD203B41FA5}">
                      <a16:colId xmlns:a16="http://schemas.microsoft.com/office/drawing/2014/main" val="20002"/>
                    </a:ext>
                  </a:extLst>
                </a:gridCol>
                <a:gridCol w="1715029">
                  <a:extLst>
                    <a:ext uri="{9D8B030D-6E8A-4147-A177-3AD203B41FA5}">
                      <a16:colId xmlns:a16="http://schemas.microsoft.com/office/drawing/2014/main" val="20003"/>
                    </a:ext>
                  </a:extLst>
                </a:gridCol>
              </a:tblGrid>
              <a:tr h="579101">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Snow Blowers</a:t>
                      </a:r>
                    </a:p>
                  </a:txBody>
                  <a:tcPr marT="45711" marB="4571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63">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1" marB="45711"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6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1" marB="45711"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1" marB="45711"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6 Total </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72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1" marB="45711"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Honda</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0358">
                <a:tc row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1" marB="4571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ACS</a:t>
                      </a:r>
                    </a:p>
                  </a:txBody>
                  <a:tcPr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CPAI</a:t>
                      </a:r>
                    </a:p>
                  </a:txBody>
                  <a:tcPr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10358">
                <a:tc v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ENI</a:t>
                      </a:r>
                    </a:p>
                  </a:txBody>
                  <a:tcPr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HAK </a:t>
                      </a:r>
                    </a:p>
                  </a:txBody>
                  <a:tcPr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64006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1" marB="45711"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Gas operated with the ability to move up to 35 tons/hr of snow. 2.5 hours of operating time per fuel tank</a:t>
                      </a:r>
                    </a:p>
                  </a:txBody>
                  <a:tcPr marT="45711" marB="4571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8886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1" marB="45711"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Remove contamination from the snow surface.</a:t>
                      </a:r>
                    </a:p>
                  </a:txBody>
                  <a:tcPr marT="45711" marB="45711"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89110" name="Picture 43" descr="Snow B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2436813"/>
            <a:ext cx="3798888"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2" name="Text Box 10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36</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1205" name="Group 101"/>
          <p:cNvGraphicFramePr>
            <a:graphicFrameLocks noGrp="1"/>
          </p:cNvGraphicFramePr>
          <p:nvPr>
            <p:ph sz="half" idx="1"/>
          </p:nvPr>
        </p:nvGraphicFramePr>
        <p:xfrm>
          <a:off x="573088" y="1795463"/>
          <a:ext cx="6759575" cy="7000875"/>
        </p:xfrm>
        <a:graphic>
          <a:graphicData uri="http://schemas.openxmlformats.org/drawingml/2006/table">
            <a:tbl>
              <a:tblPr/>
              <a:tblGrid>
                <a:gridCol w="1614487">
                  <a:extLst>
                    <a:ext uri="{9D8B030D-6E8A-4147-A177-3AD203B41FA5}">
                      <a16:colId xmlns:a16="http://schemas.microsoft.com/office/drawing/2014/main" val="20000"/>
                    </a:ext>
                  </a:extLst>
                </a:gridCol>
                <a:gridCol w="1715029">
                  <a:extLst>
                    <a:ext uri="{9D8B030D-6E8A-4147-A177-3AD203B41FA5}">
                      <a16:colId xmlns:a16="http://schemas.microsoft.com/office/drawing/2014/main" val="20001"/>
                    </a:ext>
                  </a:extLst>
                </a:gridCol>
                <a:gridCol w="1715030">
                  <a:extLst>
                    <a:ext uri="{9D8B030D-6E8A-4147-A177-3AD203B41FA5}">
                      <a16:colId xmlns:a16="http://schemas.microsoft.com/office/drawing/2014/main" val="20002"/>
                    </a:ext>
                  </a:extLst>
                </a:gridCol>
                <a:gridCol w="1715029">
                  <a:extLst>
                    <a:ext uri="{9D8B030D-6E8A-4147-A177-3AD203B41FA5}">
                      <a16:colId xmlns:a16="http://schemas.microsoft.com/office/drawing/2014/main" val="20003"/>
                    </a:ext>
                  </a:extLst>
                </a:gridCol>
              </a:tblGrid>
              <a:tr h="1164348">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Gas and Propane Powered </a:t>
                      </a: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Ice Augers</a:t>
                      </a:r>
                    </a:p>
                  </a:txBody>
                  <a:tcPr marT="45726" marB="4572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54493">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6" marB="4572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5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6" marB="4572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10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6" marB="4572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39 Total </a:t>
                      </a: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6" marB="4572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mj-lt"/>
                        </a:rPr>
                        <a:t>Ardisam</a:t>
                      </a:r>
                      <a:r>
                        <a:rPr kumimoji="0" lang="en-US" sz="1200" b="0" i="0" u="none" strike="noStrike" cap="none" normalizeH="0" baseline="0" dirty="0" smtClean="0">
                          <a:ln>
                            <a:noFill/>
                          </a:ln>
                          <a:solidFill>
                            <a:schemeClr val="tx1"/>
                          </a:solidFill>
                          <a:effectLst/>
                          <a:latin typeface="+mj-lt"/>
                        </a:rPr>
                        <a:t>, Feldman Engineering, General Equipment Co., and Strike Master</a:t>
                      </a: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10389">
                <a:tc row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7 each, ACS</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12 each, CPAI</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3 each, ENI</a:t>
                      </a:r>
                    </a:p>
                  </a:txBody>
                  <a:tcPr marT="45726" marB="4572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10389">
                <a:tc v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16 each, HAK</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 each, Savant</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6" marB="4572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6207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6" marB="4572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One and two person units</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34 CC to 102 CC</a:t>
                      </a:r>
                    </a:p>
                  </a:txBody>
                  <a:tcPr marT="45726" marB="4572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766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6" marB="4572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Drill through ice to the water interface.  This technique is used for </a:t>
                      </a:r>
                    </a:p>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product detection and recovery.</a:t>
                      </a:r>
                    </a:p>
                  </a:txBody>
                  <a:tcPr marT="0" marB="4572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365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26" marB="45726"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Bits and extensions</a:t>
                      </a:r>
                    </a:p>
                  </a:txBody>
                  <a:tcPr marT="45726" marB="4572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90136" name="Picture 43" descr="aug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75" y="3063875"/>
            <a:ext cx="33067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9" name="Text Box 68"/>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37</a:t>
            </a:r>
          </a:p>
        </p:txBody>
      </p:sp>
      <p:pic>
        <p:nvPicPr>
          <p:cNvPr id="90138" name="Picture 32" descr="F:\Planning and Development\Training Material\Pictures.Video Clips\CRREL Pics 2014\IMG_0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3063875"/>
            <a:ext cx="314483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1205" name="Group 101"/>
          <p:cNvGraphicFramePr>
            <a:graphicFrameLocks noGrp="1"/>
          </p:cNvGraphicFramePr>
          <p:nvPr>
            <p:ph sz="half" idx="1"/>
          </p:nvPr>
        </p:nvGraphicFramePr>
        <p:xfrm>
          <a:off x="582613" y="1644650"/>
          <a:ext cx="6759575" cy="7000875"/>
        </p:xfrm>
        <a:graphic>
          <a:graphicData uri="http://schemas.openxmlformats.org/drawingml/2006/table">
            <a:tbl>
              <a:tblPr/>
              <a:tblGrid>
                <a:gridCol w="1614487">
                  <a:extLst>
                    <a:ext uri="{9D8B030D-6E8A-4147-A177-3AD203B41FA5}">
                      <a16:colId xmlns:a16="http://schemas.microsoft.com/office/drawing/2014/main" val="20000"/>
                    </a:ext>
                  </a:extLst>
                </a:gridCol>
                <a:gridCol w="1715029">
                  <a:extLst>
                    <a:ext uri="{9D8B030D-6E8A-4147-A177-3AD203B41FA5}">
                      <a16:colId xmlns:a16="http://schemas.microsoft.com/office/drawing/2014/main" val="20001"/>
                    </a:ext>
                  </a:extLst>
                </a:gridCol>
                <a:gridCol w="1715030">
                  <a:extLst>
                    <a:ext uri="{9D8B030D-6E8A-4147-A177-3AD203B41FA5}">
                      <a16:colId xmlns:a16="http://schemas.microsoft.com/office/drawing/2014/main" val="20002"/>
                    </a:ext>
                  </a:extLst>
                </a:gridCol>
                <a:gridCol w="1715029">
                  <a:extLst>
                    <a:ext uri="{9D8B030D-6E8A-4147-A177-3AD203B41FA5}">
                      <a16:colId xmlns:a16="http://schemas.microsoft.com/office/drawing/2014/main" val="20003"/>
                    </a:ext>
                  </a:extLst>
                </a:gridCol>
              </a:tblGrid>
              <a:tr h="960317">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Jackhammers</a:t>
                      </a:r>
                    </a:p>
                  </a:txBody>
                  <a:tcPr marT="45729" marB="45729"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0692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9" marB="45729"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4900">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9" marB="45729"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8490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9" marB="45729"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20 Total </a:t>
                      </a:r>
                    </a:p>
                  </a:txBody>
                  <a:tcPr marT="45729" marB="4572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8490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9" marB="45729"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mj-lt"/>
                        </a:rPr>
                        <a:t>DeWalt</a:t>
                      </a:r>
                      <a:r>
                        <a:rPr kumimoji="0" lang="en-US" sz="1200" b="0" i="0" u="none" strike="noStrike" cap="none" normalizeH="0" baseline="0" dirty="0" smtClean="0">
                          <a:ln>
                            <a:noFill/>
                          </a:ln>
                          <a:solidFill>
                            <a:srgbClr val="000000"/>
                          </a:solidFill>
                          <a:effectLst/>
                          <a:latin typeface="+mj-lt"/>
                        </a:rPr>
                        <a:t> and Ingersoll Rand</a:t>
                      </a:r>
                    </a:p>
                  </a:txBody>
                  <a:tcPr marT="45729" marB="4572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84900">
                <a:tc row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29" marB="45729"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6 each, ACS</a:t>
                      </a:r>
                    </a:p>
                  </a:txBody>
                  <a:tcPr marT="45729" marB="4572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3 each, CPAI</a:t>
                      </a:r>
                    </a:p>
                  </a:txBody>
                  <a:tcPr marT="45729" marB="4572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5 each, ENI</a:t>
                      </a:r>
                    </a:p>
                  </a:txBody>
                  <a:tcPr marT="45729" marB="4572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84900">
                <a:tc v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5 each, HAK</a:t>
                      </a:r>
                    </a:p>
                  </a:txBody>
                  <a:tcPr marT="45729" marB="4572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1 each, Savant</a:t>
                      </a:r>
                    </a:p>
                  </a:txBody>
                  <a:tcPr marT="45729" marB="4572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kern="1200" cap="none" normalizeH="0" baseline="0" dirty="0" smtClean="0">
                        <a:ln>
                          <a:noFill/>
                        </a:ln>
                        <a:solidFill>
                          <a:schemeClr val="tx1"/>
                        </a:solidFill>
                        <a:effectLst/>
                        <a:latin typeface="+mn-lt"/>
                        <a:ea typeface="+mn-ea"/>
                        <a:cs typeface="+mn-cs"/>
                      </a:endParaRPr>
                    </a:p>
                  </a:txBody>
                  <a:tcPr marT="45729" marB="4572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9673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9" marB="45729"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One and two person units</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13 each, air powered</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7 each, electric</a:t>
                      </a:r>
                    </a:p>
                  </a:txBody>
                  <a:tcPr marT="45729" marB="4572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03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9" marB="45729"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Break up contaminated ice or ground for recovery.</a:t>
                      </a:r>
                    </a:p>
                  </a:txBody>
                  <a:tcPr marT="0" marB="45729"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414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29" marB="45729"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Compressor or generator, hose, whip check, paddles/bits, tanner gas.</a:t>
                      </a:r>
                    </a:p>
                  </a:txBody>
                  <a:tcPr marT="45729" marB="45729"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50199" name="Text Box 68"/>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38</a:t>
            </a:r>
          </a:p>
        </p:txBody>
      </p:sp>
      <p:pic>
        <p:nvPicPr>
          <p:cNvPr id="911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2508250"/>
            <a:ext cx="12604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6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2409825"/>
            <a:ext cx="235743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2301" name="Group 173"/>
          <p:cNvGraphicFramePr>
            <a:graphicFrameLocks noGrp="1"/>
          </p:cNvGraphicFramePr>
          <p:nvPr>
            <p:ph sz="half" idx="1"/>
          </p:nvPr>
        </p:nvGraphicFramePr>
        <p:xfrm>
          <a:off x="573088" y="1866900"/>
          <a:ext cx="6842125" cy="5859463"/>
        </p:xfrm>
        <a:graphic>
          <a:graphicData uri="http://schemas.openxmlformats.org/drawingml/2006/table">
            <a:tbl>
              <a:tblPr/>
              <a:tblGrid>
                <a:gridCol w="1614634">
                  <a:extLst>
                    <a:ext uri="{9D8B030D-6E8A-4147-A177-3AD203B41FA5}">
                      <a16:colId xmlns:a16="http://schemas.microsoft.com/office/drawing/2014/main" val="20000"/>
                    </a:ext>
                  </a:extLst>
                </a:gridCol>
                <a:gridCol w="690626">
                  <a:extLst>
                    <a:ext uri="{9D8B030D-6E8A-4147-A177-3AD203B41FA5}">
                      <a16:colId xmlns:a16="http://schemas.microsoft.com/office/drawing/2014/main" val="20001"/>
                    </a:ext>
                  </a:extLst>
                </a:gridCol>
                <a:gridCol w="508042">
                  <a:extLst>
                    <a:ext uri="{9D8B030D-6E8A-4147-A177-3AD203B41FA5}">
                      <a16:colId xmlns:a16="http://schemas.microsoft.com/office/drawing/2014/main" val="20002"/>
                    </a:ext>
                  </a:extLst>
                </a:gridCol>
                <a:gridCol w="1364286">
                  <a:extLst>
                    <a:ext uri="{9D8B030D-6E8A-4147-A177-3AD203B41FA5}">
                      <a16:colId xmlns:a16="http://schemas.microsoft.com/office/drawing/2014/main" val="20003"/>
                    </a:ext>
                  </a:extLst>
                </a:gridCol>
                <a:gridCol w="431343">
                  <a:extLst>
                    <a:ext uri="{9D8B030D-6E8A-4147-A177-3AD203B41FA5}">
                      <a16:colId xmlns:a16="http://schemas.microsoft.com/office/drawing/2014/main" val="20004"/>
                    </a:ext>
                  </a:extLst>
                </a:gridCol>
                <a:gridCol w="1008948">
                  <a:extLst>
                    <a:ext uri="{9D8B030D-6E8A-4147-A177-3AD203B41FA5}">
                      <a16:colId xmlns:a16="http://schemas.microsoft.com/office/drawing/2014/main" val="20005"/>
                    </a:ext>
                  </a:extLst>
                </a:gridCol>
                <a:gridCol w="1224247">
                  <a:extLst>
                    <a:ext uri="{9D8B030D-6E8A-4147-A177-3AD203B41FA5}">
                      <a16:colId xmlns:a16="http://schemas.microsoft.com/office/drawing/2014/main" val="20006"/>
                    </a:ext>
                  </a:extLst>
                </a:gridCol>
              </a:tblGrid>
              <a:tr h="1066808">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Chainsaws </a:t>
                      </a:r>
                      <a:r>
                        <a:rPr kumimoji="0" lang="en-US" sz="2400" b="1" i="0" u="none" strike="noStrike" cap="none" normalizeH="0" baseline="0" dirty="0" smtClean="0">
                          <a:ln>
                            <a:noFill/>
                          </a:ln>
                          <a:solidFill>
                            <a:srgbClr val="000066"/>
                          </a:solidFill>
                          <a:effectLst/>
                          <a:latin typeface="+mj-lt"/>
                        </a:rPr>
                        <a:t>and </a:t>
                      </a:r>
                      <a:r>
                        <a:rPr kumimoji="0" lang="en-US" sz="3200" b="1" i="0" u="none" strike="noStrike" cap="none" normalizeH="0" baseline="0" dirty="0" smtClean="0">
                          <a:ln>
                            <a:noFill/>
                          </a:ln>
                          <a:solidFill>
                            <a:srgbClr val="000066"/>
                          </a:solidFill>
                          <a:effectLst/>
                          <a:latin typeface="+mj-lt"/>
                        </a:rPr>
                        <a:t>Ice Trenching Tools </a:t>
                      </a:r>
                    </a:p>
                  </a:txBody>
                  <a:tcPr marL="91448" marR="91448" marT="45724" marB="4572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5763">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8" marR="91448"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8" marR="91448" marT="45724" marB="45724"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8" marR="91448"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955">
                <a:tc gridSpan="7">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8" marR="91448" marT="45724" marB="45724"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10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8" marR="91448" marT="45724" marB="45724"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49 Total (chainsaws)</a:t>
                      </a:r>
                      <a:endParaRPr kumimoji="0" lang="en-US" sz="1200" b="1" i="0" u="none" strike="noStrike" cap="none" normalizeH="0" baseline="0" dirty="0" smtClean="0">
                        <a:ln>
                          <a:noFill/>
                        </a:ln>
                        <a:solidFill>
                          <a:srgbClr val="FF0066"/>
                        </a:solidFill>
                        <a:effectLst/>
                        <a:latin typeface="+mj-lt"/>
                      </a:endParaRPr>
                    </a:p>
                  </a:txBody>
                  <a:tcPr marL="91448" marR="91448"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347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8" marR="91448" marT="45724" marB="45724"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mj-lt"/>
                        </a:rPr>
                        <a:t>Homelite</a:t>
                      </a:r>
                      <a:r>
                        <a:rPr kumimoji="0" lang="en-US" sz="1200" b="0" i="0" u="none" strike="noStrike" cap="none" normalizeH="0" baseline="0" dirty="0" smtClean="0">
                          <a:ln>
                            <a:noFill/>
                          </a:ln>
                          <a:solidFill>
                            <a:srgbClr val="000000"/>
                          </a:solidFill>
                          <a:effectLst/>
                          <a:latin typeface="+mj-lt"/>
                        </a:rPr>
                        <a:t>-Textron and Stihl</a:t>
                      </a:r>
                    </a:p>
                  </a:txBody>
                  <a:tcPr marL="91448" marR="91448"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3472">
                <a:tc>
                  <a:txBody>
                    <a:bodyPr/>
                    <a:lstStyle/>
                    <a:p>
                      <a:pPr marL="0" marR="0" lvl="0" indent="0" algn="r" defTabSz="1019175" rtl="0" eaLnBrk="0" fontAlgn="base" latinLnBrk="0" hangingPunct="0">
                        <a:lnSpc>
                          <a:spcPct val="100000"/>
                        </a:lnSpc>
                        <a:spcBef>
                          <a:spcPts val="0"/>
                        </a:spcBef>
                        <a:spcAft>
                          <a:spcPts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48" marR="91448"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mj-lt"/>
                        </a:rPr>
                        <a:t>11 each, ACS</a:t>
                      </a:r>
                    </a:p>
                  </a:txBody>
                  <a:tcPr marL="91448" marR="91448" marT="45724" marB="4572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mj-lt"/>
                        </a:rPr>
                        <a:t>13 each, CPAI</a:t>
                      </a:r>
                    </a:p>
                  </a:txBody>
                  <a:tcPr marL="91448" marR="91448" marT="45724" marB="4572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3472">
                <a:tc>
                  <a:txBody>
                    <a:bodyPr/>
                    <a:lstStyle/>
                    <a:p>
                      <a:pPr marL="0" marR="0" lvl="0" indent="0" algn="r" defTabSz="1019175" rtl="0" eaLnBrk="0" fontAlgn="base" latinLnBrk="0" hangingPunct="0">
                        <a:lnSpc>
                          <a:spcPct val="100000"/>
                        </a:lnSpc>
                        <a:spcBef>
                          <a:spcPts val="0"/>
                        </a:spcBef>
                        <a:spcAft>
                          <a:spcPts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8" marR="91448"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mj-lt"/>
                        </a:rPr>
                        <a:t>4 each, ENI</a:t>
                      </a:r>
                    </a:p>
                  </a:txBody>
                  <a:tcPr marL="91448" marR="91448" marT="45724" marB="4572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mj-lt"/>
                        </a:rPr>
                        <a:t>21 each, HAK</a:t>
                      </a:r>
                    </a:p>
                  </a:txBody>
                  <a:tcPr marL="91448" marR="91448" marT="45724" marB="4572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ts val="0"/>
                        </a:spcBef>
                        <a:spcAft>
                          <a:spcPts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8" marR="91448"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736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8" marR="91448" marT="45724" marB="45724"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18” to 48” chainsaw bar</a:t>
                      </a:r>
                    </a:p>
                  </a:txBody>
                  <a:tcPr marL="91448" marR="91448"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9530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8" marR="91448" marT="45724" marB="45724"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Trench and remove ice for winter containment and recovery.</a:t>
                      </a:r>
                    </a:p>
                  </a:txBody>
                  <a:tcPr marL="91448" marR="91448"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9382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Note:</a:t>
                      </a:r>
                    </a:p>
                  </a:txBody>
                  <a:tcPr marL="91448" marR="91448" marT="45724" marB="45724"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Various chipping bars and ice tongs are stocked at each location</a:t>
                      </a:r>
                    </a:p>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L="91448" marR="91448" marT="45724" marB="4572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92189" name="Picture 55" descr="Ice Trenching Too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75" y="3186113"/>
            <a:ext cx="22574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0" name="Picture 56" descr="Ice Trenchin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3157538"/>
            <a:ext cx="22669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1" name="Picture 57" descr="Ice Trenching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825" y="2868613"/>
            <a:ext cx="16684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2" name="Text Box 10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n-lt"/>
              </a:rPr>
              <a:t>39</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3253" name="Group 101"/>
          <p:cNvGraphicFramePr>
            <a:graphicFrameLocks noGrp="1"/>
          </p:cNvGraphicFramePr>
          <p:nvPr>
            <p:ph sz="half" idx="1"/>
          </p:nvPr>
        </p:nvGraphicFramePr>
        <p:xfrm>
          <a:off x="573088" y="1795463"/>
          <a:ext cx="6759575" cy="5357812"/>
        </p:xfrm>
        <a:graphic>
          <a:graphicData uri="http://schemas.openxmlformats.org/drawingml/2006/table">
            <a:tbl>
              <a:tblPr/>
              <a:tblGrid>
                <a:gridCol w="1614487">
                  <a:extLst>
                    <a:ext uri="{9D8B030D-6E8A-4147-A177-3AD203B41FA5}">
                      <a16:colId xmlns:a16="http://schemas.microsoft.com/office/drawing/2014/main" val="20000"/>
                    </a:ext>
                  </a:extLst>
                </a:gridCol>
                <a:gridCol w="403225">
                  <a:extLst>
                    <a:ext uri="{9D8B030D-6E8A-4147-A177-3AD203B41FA5}">
                      <a16:colId xmlns:a16="http://schemas.microsoft.com/office/drawing/2014/main" val="20001"/>
                    </a:ext>
                  </a:extLst>
                </a:gridCol>
                <a:gridCol w="935038">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gridCol w="2151063">
                  <a:extLst>
                    <a:ext uri="{9D8B030D-6E8A-4147-A177-3AD203B41FA5}">
                      <a16:colId xmlns:a16="http://schemas.microsoft.com/office/drawing/2014/main" val="20004"/>
                    </a:ext>
                  </a:extLst>
                </a:gridCol>
              </a:tblGrid>
              <a:tr h="57912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Rube Witches</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68550">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25">
                <a:tc gridSpan="5">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9 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ACS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7 each, ACS</a:t>
                      </a:r>
                    </a:p>
                  </a:txBody>
                  <a:tcP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CPAI</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36” chainsaw bar required</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4008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Cut trenches in the ice or to cut out blocks of ice to be used in recovery techniques.  Provides a safe platform for chainsaw use.</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Stihl 056 or 066 chain saw with ice cutting chain</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93206" name="Picture 55" descr="Rubewitch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8275" y="2454275"/>
            <a:ext cx="240188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Picture 56" descr="Rubewitch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013" y="2454275"/>
            <a:ext cx="171291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8" name="Picture 57" descr="rubewi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625" y="2454275"/>
            <a:ext cx="170973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9" name="Text Box 6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n-lt"/>
              </a:rPr>
              <a:t>40</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19911721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176831320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6"/>
          <p:cNvSpPr txBox="1">
            <a:spLocks noChangeArrowheads="1"/>
          </p:cNvSpPr>
          <p:nvPr/>
        </p:nvSpPr>
        <p:spPr bwMode="auto">
          <a:xfrm>
            <a:off x="573088" y="2551113"/>
            <a:ext cx="6529387" cy="1404937"/>
          </a:xfrm>
          <a:prstGeom prst="rect">
            <a:avLst/>
          </a:prstGeom>
          <a:noFill/>
          <a:ln w="9525">
            <a:noFill/>
            <a:miter lim="800000"/>
            <a:headEnd/>
            <a:tailEnd/>
          </a:ln>
        </p:spPr>
        <p:txBody>
          <a:bodyPr lIns="101882" tIns="50941" rIns="101882" bIns="50941">
            <a:spAutoFit/>
          </a:bodyPr>
          <a:lstStyle/>
          <a:p>
            <a:pPr algn="ctr" defTabSz="1019175">
              <a:spcBef>
                <a:spcPct val="50000"/>
              </a:spcBef>
              <a:defRPr/>
            </a:pPr>
            <a:r>
              <a:rPr lang="en-US" sz="4500" b="1" dirty="0">
                <a:solidFill>
                  <a:srgbClr val="000066"/>
                </a:solidFill>
                <a:latin typeface="+mj-lt"/>
              </a:rPr>
              <a:t>Containment</a:t>
            </a:r>
          </a:p>
          <a:p>
            <a:pPr algn="ctr" defTabSz="1019175">
              <a:spcBef>
                <a:spcPct val="50000"/>
              </a:spcBef>
              <a:defRPr/>
            </a:pPr>
            <a:endParaRPr lang="en-US" sz="2700" dirty="0">
              <a:latin typeface="+mj-lt"/>
            </a:endParaRPr>
          </a:p>
        </p:txBody>
      </p:sp>
      <p:sp>
        <p:nvSpPr>
          <p:cNvPr id="53251" name="Text Box 9"/>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D</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213205101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5299" name="Group 99"/>
          <p:cNvGraphicFramePr>
            <a:graphicFrameLocks noGrp="1"/>
          </p:cNvGraphicFramePr>
          <p:nvPr>
            <p:ph sz="half" idx="1"/>
          </p:nvPr>
        </p:nvGraphicFramePr>
        <p:xfrm>
          <a:off x="573088" y="1789113"/>
          <a:ext cx="6759575" cy="6981826"/>
        </p:xfrm>
        <a:graphic>
          <a:graphicData uri="http://schemas.openxmlformats.org/drawingml/2006/table">
            <a:tbl>
              <a:tblPr/>
              <a:tblGrid>
                <a:gridCol w="1614487">
                  <a:extLst>
                    <a:ext uri="{9D8B030D-6E8A-4147-A177-3AD203B41FA5}">
                      <a16:colId xmlns:a16="http://schemas.microsoft.com/office/drawing/2014/main" val="20000"/>
                    </a:ext>
                  </a:extLst>
                </a:gridCol>
                <a:gridCol w="1554163">
                  <a:extLst>
                    <a:ext uri="{9D8B030D-6E8A-4147-A177-3AD203B41FA5}">
                      <a16:colId xmlns:a16="http://schemas.microsoft.com/office/drawing/2014/main" val="20001"/>
                    </a:ext>
                  </a:extLst>
                </a:gridCol>
                <a:gridCol w="1584325">
                  <a:extLst>
                    <a:ext uri="{9D8B030D-6E8A-4147-A177-3AD203B41FA5}">
                      <a16:colId xmlns:a16="http://schemas.microsoft.com/office/drawing/2014/main" val="20002"/>
                    </a:ext>
                  </a:extLst>
                </a:gridCol>
                <a:gridCol w="2006600">
                  <a:extLst>
                    <a:ext uri="{9D8B030D-6E8A-4147-A177-3AD203B41FA5}">
                      <a16:colId xmlns:a16="http://schemas.microsoft.com/office/drawing/2014/main" val="20003"/>
                    </a:ext>
                  </a:extLst>
                </a:gridCol>
              </a:tblGrid>
              <a:tr h="579116">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Delta/River Boom</a:t>
                      </a:r>
                    </a:p>
                  </a:txBody>
                  <a:tcPr marT="45718" marB="4571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7127">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8" marB="4571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05">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8" marB="45718"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203,776 ft.</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0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8" marB="45718" horzOverflow="overflow">
                    <a:lnL cap="flat">
                      <a:noFill/>
                    </a:lnL>
                    <a:lnR>
                      <a:noFill/>
                    </a:lnR>
                    <a:lnT>
                      <a:noFill/>
                    </a:lnT>
                    <a:lnB>
                      <a:noFill/>
                    </a:lnB>
                    <a:lnTlToBr>
                      <a:noFill/>
                    </a:lnTlToBr>
                    <a:lnBlToTr>
                      <a:noFill/>
                    </a:lnBlToTr>
                    <a:noFill/>
                  </a:tcPr>
                </a:tc>
                <a:tc rowSpan="2"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err="1" smtClean="0">
                          <a:ln>
                            <a:noFill/>
                          </a:ln>
                          <a:solidFill>
                            <a:schemeClr val="tx1"/>
                          </a:solidFill>
                          <a:effectLst/>
                          <a:latin typeface="+mn-lt"/>
                          <a:ea typeface="+mn-ea"/>
                          <a:cs typeface="+mn-cs"/>
                        </a:rPr>
                        <a:t>Abasco</a:t>
                      </a:r>
                      <a:r>
                        <a:rPr kumimoji="0" lang="en-US" sz="1200" b="0" i="0" u="none" strike="noStrike" kern="1200" cap="none" normalizeH="0" baseline="0" dirty="0" smtClean="0">
                          <a:ln>
                            <a:noFill/>
                          </a:ln>
                          <a:solidFill>
                            <a:schemeClr val="tx1"/>
                          </a:solidFill>
                          <a:effectLst/>
                          <a:latin typeface="+mn-lt"/>
                          <a:ea typeface="+mn-ea"/>
                          <a:cs typeface="+mn-cs"/>
                        </a:rPr>
                        <a:t>, American Boom, American Marine, Containment Systems Inc., D.U. Inc., Elastec, Elastec American Marine, </a:t>
                      </a:r>
                      <a:r>
                        <a:rPr kumimoji="0" lang="en-US" sz="1200" b="0" i="0" u="none" strike="noStrike" kern="1200" cap="none" normalizeH="0" baseline="0" dirty="0" err="1" smtClean="0">
                          <a:ln>
                            <a:noFill/>
                          </a:ln>
                          <a:solidFill>
                            <a:schemeClr val="tx1"/>
                          </a:solidFill>
                          <a:effectLst/>
                          <a:latin typeface="+mn-lt"/>
                          <a:ea typeface="+mn-ea"/>
                          <a:cs typeface="+mn-cs"/>
                        </a:rPr>
                        <a:t>Lamor</a:t>
                      </a:r>
                      <a:r>
                        <a:rPr kumimoji="0" lang="en-US" sz="1200" b="0" i="0" u="none" strike="noStrike" kern="1200" cap="none" normalizeH="0" baseline="0" dirty="0" smtClean="0">
                          <a:ln>
                            <a:noFill/>
                          </a:ln>
                          <a:solidFill>
                            <a:schemeClr val="tx1"/>
                          </a:solidFill>
                          <a:effectLst/>
                          <a:latin typeface="+mn-lt"/>
                          <a:ea typeface="+mn-ea"/>
                          <a:cs typeface="+mn-cs"/>
                        </a:rPr>
                        <a:t>, SG&amp;J Loxley AL, Texas Boom Company, and USA MFG</a:t>
                      </a:r>
                      <a:endParaRPr kumimoji="0" lang="en-US" sz="1200" b="0" i="0" u="none" strike="noStrike" cap="none" normalizeH="0" baseline="0" dirty="0" smtClean="0">
                        <a:ln>
                          <a:noFill/>
                        </a:ln>
                        <a:solidFill>
                          <a:schemeClr val="tx1"/>
                        </a:solidFill>
                        <a:effectLst/>
                        <a:latin typeface="+mj-lt"/>
                      </a:endParaRPr>
                    </a:p>
                  </a:txBody>
                  <a:tcPr marT="45718" marB="45718" horzOverflow="overflow">
                    <a:lnL>
                      <a:noFill/>
                    </a:lnL>
                    <a:lnR cap="flat">
                      <a:noFill/>
                    </a:lnR>
                    <a:lnT>
                      <a:noFill/>
                    </a:lnT>
                    <a:lnB>
                      <a:noFill/>
                    </a:lnB>
                    <a:lnTlToBr>
                      <a:noFill/>
                    </a:lnTlToBr>
                    <a:lnBlToTr>
                      <a:noFill/>
                    </a:lnBlToTr>
                    <a:no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4"/>
                  </a:ext>
                </a:extLst>
              </a:tr>
              <a:tr h="35117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gridSpan="3" v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hMerge="1" v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hMerge="1" v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8" marB="4571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60,500 ft., ACS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55,926 ft., CPAI</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731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8" marB="4571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79,700 ft., HAK</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7,650 ft., Savant</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9143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8" marB="45718"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10”, 14” and 16” x 50’ and 75’ Sections</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Delta Boom- Bottom Tension only - 28,850 ft.</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River Boom- Top and Bottom Tension- 174,926 ft.</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6400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8" marB="45718"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Containment and control of oil in a river environment.  Pre-staged at remote river sites in connexs for airboat deployment.</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3652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8" marB="45718"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Connexs, anchors and airboats</a:t>
                      </a:r>
                    </a:p>
                  </a:txBody>
                  <a:tcPr marT="45718" marB="4571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4294" name="Text Box 6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n-lt"/>
              </a:rPr>
              <a:t>41</a:t>
            </a:r>
          </a:p>
        </p:txBody>
      </p:sp>
      <p:sp>
        <p:nvSpPr>
          <p:cNvPr id="95259" name="Picture 23" descr="C:\Users\lburns\Pictures\2011-09-07\037.JPG"/>
          <p:cNvSpPr>
            <a:spLocks noChangeAspect="1" noChangeArrowheads="1"/>
          </p:cNvSpPr>
          <p:nvPr/>
        </p:nvSpPr>
        <p:spPr bwMode="auto">
          <a:xfrm>
            <a:off x="1654175" y="2581275"/>
            <a:ext cx="442595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chemeClr val="tx1"/>
                </a:solidFill>
                <a:latin typeface="Times New Roman" panose="02020603050405020304" pitchFamily="18" charset="0"/>
              </a:defRPr>
            </a:lvl1pPr>
            <a:lvl2pPr marL="742950" indent="-285750">
              <a:defRPr sz="800">
                <a:solidFill>
                  <a:schemeClr val="tx1"/>
                </a:solidFill>
                <a:latin typeface="Times New Roman" panose="02020603050405020304" pitchFamily="18" charset="0"/>
              </a:defRPr>
            </a:lvl2pPr>
            <a:lvl3pPr marL="1143000" indent="-228600">
              <a:defRPr sz="800">
                <a:solidFill>
                  <a:schemeClr val="tx1"/>
                </a:solidFill>
                <a:latin typeface="Times New Roman" panose="02020603050405020304" pitchFamily="18" charset="0"/>
              </a:defRPr>
            </a:lvl3pPr>
            <a:lvl4pPr marL="1600200" indent="-228600">
              <a:defRPr sz="800">
                <a:solidFill>
                  <a:schemeClr val="tx1"/>
                </a:solidFill>
                <a:latin typeface="Times New Roman" panose="02020603050405020304" pitchFamily="18" charset="0"/>
              </a:defRPr>
            </a:lvl4pPr>
            <a:lvl5pPr marL="2057400" indent="-228600">
              <a:defRPr sz="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800">
                <a:solidFill>
                  <a:schemeClr val="tx1"/>
                </a:solidFill>
                <a:latin typeface="Times New Roman" panose="02020603050405020304" pitchFamily="18" charset="0"/>
              </a:defRPr>
            </a:lvl9pPr>
          </a:lstStyle>
          <a:p>
            <a:pPr algn="ctr"/>
            <a:endParaRPr lang="en-US" altLang="en-US"/>
          </a:p>
        </p:txBody>
      </p:sp>
      <p:pic>
        <p:nvPicPr>
          <p:cNvPr id="95260"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225" y="2436813"/>
            <a:ext cx="442595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8765" name="Group 189"/>
          <p:cNvGraphicFramePr>
            <a:graphicFrameLocks noGrp="1"/>
          </p:cNvGraphicFramePr>
          <p:nvPr>
            <p:ph sz="half" idx="1"/>
          </p:nvPr>
        </p:nvGraphicFramePr>
        <p:xfrm>
          <a:off x="501650" y="1644650"/>
          <a:ext cx="6759575" cy="5216526"/>
        </p:xfrm>
        <a:graphic>
          <a:graphicData uri="http://schemas.openxmlformats.org/drawingml/2006/table">
            <a:tbl>
              <a:tblPr/>
              <a:tblGrid>
                <a:gridCol w="1614488">
                  <a:extLst>
                    <a:ext uri="{9D8B030D-6E8A-4147-A177-3AD203B41FA5}">
                      <a16:colId xmlns:a16="http://schemas.microsoft.com/office/drawing/2014/main" val="20000"/>
                    </a:ext>
                  </a:extLst>
                </a:gridCol>
                <a:gridCol w="1765300">
                  <a:extLst>
                    <a:ext uri="{9D8B030D-6E8A-4147-A177-3AD203B41FA5}">
                      <a16:colId xmlns:a16="http://schemas.microsoft.com/office/drawing/2014/main" val="20001"/>
                    </a:ext>
                  </a:extLst>
                </a:gridCol>
                <a:gridCol w="182562">
                  <a:extLst>
                    <a:ext uri="{9D8B030D-6E8A-4147-A177-3AD203B41FA5}">
                      <a16:colId xmlns:a16="http://schemas.microsoft.com/office/drawing/2014/main" val="20002"/>
                    </a:ext>
                  </a:extLst>
                </a:gridCol>
                <a:gridCol w="3197225">
                  <a:extLst>
                    <a:ext uri="{9D8B030D-6E8A-4147-A177-3AD203B41FA5}">
                      <a16:colId xmlns:a16="http://schemas.microsoft.com/office/drawing/2014/main" val="20003"/>
                    </a:ext>
                  </a:extLst>
                </a:gridCol>
              </a:tblGrid>
              <a:tr h="579169">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Boom Rudders </a:t>
                      </a:r>
                    </a:p>
                  </a:txBody>
                  <a:tcPr marT="45724" marB="4572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17862">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24" marB="45724"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50">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10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90 Total</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Envirotech</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24" marB="4572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0006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8” diameter  x  80” pipe with 12” x 60” deflector wing</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65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River booming without the use of midpoint anchor systems.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24" marB="45724"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River boom</a:t>
                      </a:r>
                    </a:p>
                  </a:txBody>
                  <a:tcPr marT="45724" marB="4572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55317" name="Text Box 7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42</a:t>
            </a:r>
          </a:p>
        </p:txBody>
      </p:sp>
      <p:pic>
        <p:nvPicPr>
          <p:cNvPr id="96278" name="Picture 152" descr="Boom Rudder Deploy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38" y="2314575"/>
            <a:ext cx="30432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08765" name="Group 189"/>
          <p:cNvGraphicFramePr>
            <a:graphicFrameLocks noGrp="1"/>
          </p:cNvGraphicFramePr>
          <p:nvPr>
            <p:ph sz="half" idx="1"/>
          </p:nvPr>
        </p:nvGraphicFramePr>
        <p:xfrm>
          <a:off x="501650" y="1644650"/>
          <a:ext cx="6759575" cy="5216526"/>
        </p:xfrm>
        <a:graphic>
          <a:graphicData uri="http://schemas.openxmlformats.org/drawingml/2006/table">
            <a:tbl>
              <a:tblPr/>
              <a:tblGrid>
                <a:gridCol w="1614488">
                  <a:extLst>
                    <a:ext uri="{9D8B030D-6E8A-4147-A177-3AD203B41FA5}">
                      <a16:colId xmlns:a16="http://schemas.microsoft.com/office/drawing/2014/main" val="20000"/>
                    </a:ext>
                  </a:extLst>
                </a:gridCol>
                <a:gridCol w="1765300">
                  <a:extLst>
                    <a:ext uri="{9D8B030D-6E8A-4147-A177-3AD203B41FA5}">
                      <a16:colId xmlns:a16="http://schemas.microsoft.com/office/drawing/2014/main" val="20001"/>
                    </a:ext>
                  </a:extLst>
                </a:gridCol>
                <a:gridCol w="182562">
                  <a:extLst>
                    <a:ext uri="{9D8B030D-6E8A-4147-A177-3AD203B41FA5}">
                      <a16:colId xmlns:a16="http://schemas.microsoft.com/office/drawing/2014/main" val="20002"/>
                    </a:ext>
                  </a:extLst>
                </a:gridCol>
                <a:gridCol w="3197225">
                  <a:extLst>
                    <a:ext uri="{9D8B030D-6E8A-4147-A177-3AD203B41FA5}">
                      <a16:colId xmlns:a16="http://schemas.microsoft.com/office/drawing/2014/main" val="20003"/>
                    </a:ext>
                  </a:extLst>
                </a:gridCol>
              </a:tblGrid>
              <a:tr h="579169">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Boom Handler </a:t>
                      </a:r>
                    </a:p>
                  </a:txBody>
                  <a:tcPr marT="45724" marB="4572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17862">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24" marB="45724"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50">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10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1 Total</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Seacor Environmental Products</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24" marB="45724"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24" marB="4572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 </a:t>
                      </a:r>
                    </a:p>
                  </a:txBody>
                  <a:tcPr marT="45724" marB="457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0006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60” Roller</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65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4" marB="45724"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Recovery of oil spill containment boom.</a:t>
                      </a:r>
                    </a:p>
                  </a:txBody>
                  <a:tcPr marT="45724" marB="4572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4" marB="45724"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4" marB="4572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55317" name="Text Box 75"/>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43</a:t>
            </a:r>
          </a:p>
        </p:txBody>
      </p:sp>
      <p:pic>
        <p:nvPicPr>
          <p:cNvPr id="973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763" y="2292350"/>
            <a:ext cx="30384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6310" name="Group 86"/>
          <p:cNvGraphicFramePr>
            <a:graphicFrameLocks noGrp="1"/>
          </p:cNvGraphicFramePr>
          <p:nvPr>
            <p:ph sz="half" idx="1"/>
          </p:nvPr>
        </p:nvGraphicFramePr>
        <p:xfrm>
          <a:off x="573088" y="1644650"/>
          <a:ext cx="6759576" cy="5656264"/>
        </p:xfrm>
        <a:graphic>
          <a:graphicData uri="http://schemas.openxmlformats.org/drawingml/2006/table">
            <a:tbl>
              <a:tblPr/>
              <a:tblGrid>
                <a:gridCol w="1614487">
                  <a:extLst>
                    <a:ext uri="{9D8B030D-6E8A-4147-A177-3AD203B41FA5}">
                      <a16:colId xmlns:a16="http://schemas.microsoft.com/office/drawing/2014/main" val="20000"/>
                    </a:ext>
                  </a:extLst>
                </a:gridCol>
                <a:gridCol w="1412873">
                  <a:extLst>
                    <a:ext uri="{9D8B030D-6E8A-4147-A177-3AD203B41FA5}">
                      <a16:colId xmlns:a16="http://schemas.microsoft.com/office/drawing/2014/main" val="20001"/>
                    </a:ext>
                  </a:extLst>
                </a:gridCol>
                <a:gridCol w="1866108">
                  <a:extLst>
                    <a:ext uri="{9D8B030D-6E8A-4147-A177-3AD203B41FA5}">
                      <a16:colId xmlns:a16="http://schemas.microsoft.com/office/drawing/2014/main" val="20002"/>
                    </a:ext>
                  </a:extLst>
                </a:gridCol>
                <a:gridCol w="1866108">
                  <a:extLst>
                    <a:ext uri="{9D8B030D-6E8A-4147-A177-3AD203B41FA5}">
                      <a16:colId xmlns:a16="http://schemas.microsoft.com/office/drawing/2014/main" val="20003"/>
                    </a:ext>
                  </a:extLst>
                </a:gridCol>
              </a:tblGrid>
              <a:tr h="595277">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Shore Seal Boom</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0014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9684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904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21,650 ft., Total</a:t>
                      </a:r>
                      <a:endParaRPr kumimoji="0" lang="en-US" sz="1200" b="0" i="0" u="none" strike="noStrike" cap="none" normalizeH="0" baseline="0" dirty="0" smtClean="0">
                        <a:ln>
                          <a:noFill/>
                        </a:ln>
                        <a:solidFill>
                          <a:srgbClr val="000000"/>
                        </a:solidFill>
                        <a:effectLst/>
                        <a:latin typeface="+mj-lt"/>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984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Texas Boom and Versa Tech</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525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16,900 ft., ACS</a:t>
                      </a: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1,750 ft., CPAI</a:t>
                      </a:r>
                    </a:p>
                  </a:txBody>
                  <a:tcPr marT="45717" marB="45717"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9525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1,000 ft., HAK</a:t>
                      </a: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2,000 ft., ENI</a:t>
                      </a:r>
                    </a:p>
                  </a:txBody>
                  <a:tcPr marT="45717" marB="45717"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968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20” x 50’ sections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4007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Shoreline protection or used as barriers for on land flushing operations.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476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7" marB="45717"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Air inflator and water pump</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98329" name="Picture 55" descr="shore seal b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75" y="2365375"/>
            <a:ext cx="280828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0" name="Text Box 87"/>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44</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6310" name="Group 86"/>
          <p:cNvGraphicFramePr>
            <a:graphicFrameLocks noGrp="1"/>
          </p:cNvGraphicFramePr>
          <p:nvPr>
            <p:ph sz="half" idx="1"/>
          </p:nvPr>
        </p:nvGraphicFramePr>
        <p:xfrm>
          <a:off x="573088" y="1644650"/>
          <a:ext cx="6759576" cy="5360989"/>
        </p:xfrm>
        <a:graphic>
          <a:graphicData uri="http://schemas.openxmlformats.org/drawingml/2006/table">
            <a:tbl>
              <a:tblPr/>
              <a:tblGrid>
                <a:gridCol w="1614487">
                  <a:extLst>
                    <a:ext uri="{9D8B030D-6E8A-4147-A177-3AD203B41FA5}">
                      <a16:colId xmlns:a16="http://schemas.microsoft.com/office/drawing/2014/main" val="20000"/>
                    </a:ext>
                  </a:extLst>
                </a:gridCol>
                <a:gridCol w="1412873">
                  <a:extLst>
                    <a:ext uri="{9D8B030D-6E8A-4147-A177-3AD203B41FA5}">
                      <a16:colId xmlns:a16="http://schemas.microsoft.com/office/drawing/2014/main" val="20001"/>
                    </a:ext>
                  </a:extLst>
                </a:gridCol>
                <a:gridCol w="1866108">
                  <a:extLst>
                    <a:ext uri="{9D8B030D-6E8A-4147-A177-3AD203B41FA5}">
                      <a16:colId xmlns:a16="http://schemas.microsoft.com/office/drawing/2014/main" val="20002"/>
                    </a:ext>
                  </a:extLst>
                </a:gridCol>
                <a:gridCol w="1866108">
                  <a:extLst>
                    <a:ext uri="{9D8B030D-6E8A-4147-A177-3AD203B41FA5}">
                      <a16:colId xmlns:a16="http://schemas.microsoft.com/office/drawing/2014/main" val="20003"/>
                    </a:ext>
                  </a:extLst>
                </a:gridCol>
              </a:tblGrid>
              <a:tr h="59527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T- Fence Boom</a:t>
                      </a:r>
                    </a:p>
                  </a:txBody>
                  <a:tcPr marT="45717" marB="4571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00136">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96843">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7" marB="4571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9049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492 ft., Total</a:t>
                      </a:r>
                      <a:endParaRPr kumimoji="0" lang="en-US" sz="1200" b="0" i="0" u="none" strike="noStrike" cap="none" normalizeH="0" baseline="0" dirty="0" smtClean="0">
                        <a:ln>
                          <a:noFill/>
                        </a:ln>
                        <a:solidFill>
                          <a:srgbClr val="000000"/>
                        </a:solidFill>
                        <a:effectLst/>
                        <a:latin typeface="+mj-lt"/>
                      </a:endParaRP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9843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mj-lt"/>
                        </a:rPr>
                        <a:t>Harbo</a:t>
                      </a:r>
                      <a:r>
                        <a:rPr kumimoji="0" lang="en-US" sz="1200" b="0" i="0" u="none" strike="noStrike" cap="none" normalizeH="0" baseline="0" dirty="0" smtClean="0">
                          <a:ln>
                            <a:noFill/>
                          </a:ln>
                          <a:solidFill>
                            <a:schemeClr val="tx1"/>
                          </a:solidFill>
                          <a:effectLst/>
                          <a:latin typeface="+mj-lt"/>
                        </a:rPr>
                        <a:t> Technologies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525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7" marB="4571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ACS</a:t>
                      </a: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717" marB="45717"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717" marB="4571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968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2.25’ x 82.021’ sections</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64007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7" marB="45717"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Light weight one time use boom for Shoreline protection. </a:t>
                      </a:r>
                    </a:p>
                  </a:txBody>
                  <a:tcPr marT="45717" marB="45717"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4764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7" marB="45717"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Anchors and airboats</a:t>
                      </a:r>
                    </a:p>
                  </a:txBody>
                  <a:tcPr marT="45717" marB="45717"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99349"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300" y="2365375"/>
            <a:ext cx="202723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50" name="Text Box 87"/>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45</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7358" name="Group 110"/>
          <p:cNvGraphicFramePr>
            <a:graphicFrameLocks noGrp="1"/>
          </p:cNvGraphicFramePr>
          <p:nvPr>
            <p:ph sz="half" idx="1"/>
          </p:nvPr>
        </p:nvGraphicFramePr>
        <p:xfrm>
          <a:off x="573088" y="1573213"/>
          <a:ext cx="7058024" cy="6410324"/>
        </p:xfrm>
        <a:graphic>
          <a:graphicData uri="http://schemas.openxmlformats.org/drawingml/2006/table">
            <a:tbl>
              <a:tblPr/>
              <a:tblGrid>
                <a:gridCol w="1614510">
                  <a:extLst>
                    <a:ext uri="{9D8B030D-6E8A-4147-A177-3AD203B41FA5}">
                      <a16:colId xmlns:a16="http://schemas.microsoft.com/office/drawing/2014/main" val="20000"/>
                    </a:ext>
                  </a:extLst>
                </a:gridCol>
                <a:gridCol w="1286290">
                  <a:extLst>
                    <a:ext uri="{9D8B030D-6E8A-4147-A177-3AD203B41FA5}">
                      <a16:colId xmlns:a16="http://schemas.microsoft.com/office/drawing/2014/main" val="20001"/>
                    </a:ext>
                  </a:extLst>
                </a:gridCol>
                <a:gridCol w="1286290">
                  <a:extLst>
                    <a:ext uri="{9D8B030D-6E8A-4147-A177-3AD203B41FA5}">
                      <a16:colId xmlns:a16="http://schemas.microsoft.com/office/drawing/2014/main" val="20002"/>
                    </a:ext>
                  </a:extLst>
                </a:gridCol>
                <a:gridCol w="854681">
                  <a:extLst>
                    <a:ext uri="{9D8B030D-6E8A-4147-A177-3AD203B41FA5}">
                      <a16:colId xmlns:a16="http://schemas.microsoft.com/office/drawing/2014/main" val="20003"/>
                    </a:ext>
                  </a:extLst>
                </a:gridCol>
                <a:gridCol w="431609">
                  <a:extLst>
                    <a:ext uri="{9D8B030D-6E8A-4147-A177-3AD203B41FA5}">
                      <a16:colId xmlns:a16="http://schemas.microsoft.com/office/drawing/2014/main" val="20004"/>
                    </a:ext>
                  </a:extLst>
                </a:gridCol>
                <a:gridCol w="1584644">
                  <a:extLst>
                    <a:ext uri="{9D8B030D-6E8A-4147-A177-3AD203B41FA5}">
                      <a16:colId xmlns:a16="http://schemas.microsoft.com/office/drawing/2014/main" val="20005"/>
                    </a:ext>
                  </a:extLst>
                </a:gridCol>
              </a:tblGrid>
              <a:tr h="600075">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Kepner Boom Reel Packs</a:t>
                      </a:r>
                    </a:p>
                  </a:txBody>
                  <a:tcPr marL="91441" marR="91441" marT="45721" marB="45721"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28947">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1" marR="91441" marT="45721" marB="45721"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00038">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1" marR="91441" marT="45721" marB="45721"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9051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1" marR="91441" marT="45721" marB="4572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33,500 ft., Total</a:t>
                      </a:r>
                    </a:p>
                  </a:txBody>
                  <a:tcPr marL="91441" marR="91441" marT="45721" marB="45721"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9051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1" marR="91441" marT="45721" marB="4572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20” – 4,750 ft. </a:t>
                      </a:r>
                    </a:p>
                  </a:txBody>
                  <a:tcPr marL="91441" marR="91441" marT="45721" marB="4572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26” – 25,750 ft. </a:t>
                      </a:r>
                    </a:p>
                  </a:txBody>
                  <a:tcPr marL="91441" marR="91441" marT="45721" marB="45721"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32” – 2,000 ft. </a:t>
                      </a:r>
                    </a:p>
                  </a:txBody>
                  <a:tcPr marL="91441" marR="91441" marT="45721" marB="4572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42” – 1,000 ft. </a:t>
                      </a:r>
                    </a:p>
                  </a:txBody>
                  <a:tcPr marL="91441" marR="91441" marT="45721" marB="4572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016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1" marR="91441" marT="45721" marB="4572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Kepner</a:t>
                      </a:r>
                    </a:p>
                  </a:txBody>
                  <a:tcPr marL="91441" marR="91441"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98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41" marR="91441" marT="45721" marB="45721"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rgbClr val="000000"/>
                          </a:solidFill>
                          <a:effectLst/>
                          <a:latin typeface="+mj-lt"/>
                        </a:rPr>
                        <a:t>23,250 ft., ACS             </a:t>
                      </a:r>
                      <a:r>
                        <a:rPr kumimoji="0" lang="en-US" sz="1200" b="0" i="0" u="none" strike="noStrike" kern="1200" cap="none" normalizeH="0" baseline="0" dirty="0" smtClean="0">
                          <a:ln>
                            <a:noFill/>
                          </a:ln>
                          <a:solidFill>
                            <a:srgbClr val="000000"/>
                          </a:solidFill>
                          <a:effectLst/>
                          <a:latin typeface="+mn-lt"/>
                          <a:ea typeface="+mn-ea"/>
                          <a:cs typeface="+mn-cs"/>
                        </a:rPr>
                        <a:t>1,750 ft., (26”), CPAI</a:t>
                      </a:r>
                    </a:p>
                  </a:txBody>
                  <a:tcPr marL="91441" marR="91441"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L="91441" marR="91441"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98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1" marR="91441" marT="45721" marB="45721"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rgbClr val="000000"/>
                          </a:solidFill>
                          <a:effectLst/>
                          <a:latin typeface="+mj-lt"/>
                          <a:ea typeface="+mn-ea"/>
                          <a:cs typeface="+mn-cs"/>
                        </a:rPr>
                        <a:t>5,000 ft., (20”), ENI       </a:t>
                      </a:r>
                      <a:r>
                        <a:rPr kumimoji="0" lang="en-US" sz="1200" b="0" i="0" u="none" strike="noStrike" kern="1200" cap="none" normalizeH="0" baseline="0" dirty="0" smtClean="0">
                          <a:ln>
                            <a:noFill/>
                          </a:ln>
                          <a:solidFill>
                            <a:srgbClr val="000000"/>
                          </a:solidFill>
                          <a:effectLst/>
                          <a:latin typeface="+mn-lt"/>
                          <a:ea typeface="+mn-ea"/>
                          <a:cs typeface="+mn-cs"/>
                        </a:rPr>
                        <a:t>3,500 ft., (26”) HAK</a:t>
                      </a:r>
                    </a:p>
                  </a:txBody>
                  <a:tcPr marL="91441" marR="91441"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kern="1200" cap="none" normalizeH="0" baseline="0" dirty="0" smtClean="0">
                        <a:ln>
                          <a:noFill/>
                        </a:ln>
                        <a:solidFill>
                          <a:srgbClr val="000000"/>
                        </a:solidFill>
                        <a:effectLst/>
                        <a:latin typeface="+mj-lt"/>
                        <a:ea typeface="+mn-ea"/>
                        <a:cs typeface="+mn-cs"/>
                      </a:endParaRPr>
                    </a:p>
                  </a:txBody>
                  <a:tcPr marL="91441" marR="91441"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298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1" marR="91441" marT="45721" marB="4572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20” to 42” x 250’ to 1,500’ per reel</a:t>
                      </a:r>
                    </a:p>
                  </a:txBody>
                  <a:tcPr marL="91441" marR="91441"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5401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1" marR="91441" marT="45721" marB="45721"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Rapid deployment of boom from shore or support vessel.</a:t>
                      </a:r>
                    </a:p>
                  </a:txBody>
                  <a:tcPr marL="91441" marR="91441" marT="45721" marB="45721"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492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1" marR="91441" marT="45721" marB="45721"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Hydraulic power pack and hoses</a:t>
                      </a:r>
                    </a:p>
                  </a:txBody>
                  <a:tcPr marL="91441" marR="91441" marT="45721" marB="45721"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00380" name="Picture 43" descr="re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0075" y="2436813"/>
            <a:ext cx="4281488"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Text Box 76"/>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46</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8373" name="Group 101"/>
          <p:cNvGraphicFramePr>
            <a:graphicFrameLocks noGrp="1"/>
          </p:cNvGraphicFramePr>
          <p:nvPr>
            <p:ph sz="half" idx="1"/>
          </p:nvPr>
        </p:nvGraphicFramePr>
        <p:xfrm>
          <a:off x="430213" y="1789113"/>
          <a:ext cx="6975476" cy="4878388"/>
        </p:xfrm>
        <a:graphic>
          <a:graphicData uri="http://schemas.openxmlformats.org/drawingml/2006/table">
            <a:tbl>
              <a:tblPr/>
              <a:tblGrid>
                <a:gridCol w="1665287">
                  <a:extLst>
                    <a:ext uri="{9D8B030D-6E8A-4147-A177-3AD203B41FA5}">
                      <a16:colId xmlns:a16="http://schemas.microsoft.com/office/drawing/2014/main" val="20000"/>
                    </a:ext>
                  </a:extLst>
                </a:gridCol>
                <a:gridCol w="639763">
                  <a:extLst>
                    <a:ext uri="{9D8B030D-6E8A-4147-A177-3AD203B41FA5}">
                      <a16:colId xmlns:a16="http://schemas.microsoft.com/office/drawing/2014/main" val="20001"/>
                    </a:ext>
                  </a:extLst>
                </a:gridCol>
                <a:gridCol w="790897">
                  <a:extLst>
                    <a:ext uri="{9D8B030D-6E8A-4147-A177-3AD203B41FA5}">
                      <a16:colId xmlns:a16="http://schemas.microsoft.com/office/drawing/2014/main" val="20002"/>
                    </a:ext>
                  </a:extLst>
                </a:gridCol>
                <a:gridCol w="248915">
                  <a:extLst>
                    <a:ext uri="{9D8B030D-6E8A-4147-A177-3AD203B41FA5}">
                      <a16:colId xmlns:a16="http://schemas.microsoft.com/office/drawing/2014/main" val="20003"/>
                    </a:ext>
                  </a:extLst>
                </a:gridCol>
                <a:gridCol w="975221">
                  <a:extLst>
                    <a:ext uri="{9D8B030D-6E8A-4147-A177-3AD203B41FA5}">
                      <a16:colId xmlns:a16="http://schemas.microsoft.com/office/drawing/2014/main" val="20004"/>
                    </a:ext>
                  </a:extLst>
                </a:gridCol>
                <a:gridCol w="361454">
                  <a:extLst>
                    <a:ext uri="{9D8B030D-6E8A-4147-A177-3AD203B41FA5}">
                      <a16:colId xmlns:a16="http://schemas.microsoft.com/office/drawing/2014/main" val="3869653868"/>
                    </a:ext>
                  </a:extLst>
                </a:gridCol>
                <a:gridCol w="2293939">
                  <a:extLst>
                    <a:ext uri="{9D8B030D-6E8A-4147-A177-3AD203B41FA5}">
                      <a16:colId xmlns:a16="http://schemas.microsoft.com/office/drawing/2014/main" val="20005"/>
                    </a:ext>
                  </a:extLst>
                </a:gridCol>
              </a:tblGrid>
              <a:tr h="585642">
                <a:tc gridSpan="7">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NOFI Ocean Boom</a:t>
                      </a:r>
                    </a:p>
                  </a:txBody>
                  <a:tcPr marT="45708" marB="4570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60031">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08" marB="45708" horzOverflow="overflow">
                    <a:lnL cap="flat">
                      <a:noFill/>
                    </a:lnL>
                    <a:lnR>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08" marB="45708"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93614">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8" marB="45708"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2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08" marB="45708"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5,904 ft. Total</a:t>
                      </a: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2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08" marB="45708"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Allmaritim</a:t>
                      </a: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29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08" marB="4570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2,952 ft., ACS</a:t>
                      </a:r>
                    </a:p>
                  </a:txBody>
                  <a:tcPr marT="45708" marB="45708"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984 ft., ENI</a:t>
                      </a:r>
                    </a:p>
                  </a:txBody>
                  <a:tcPr marT="45708" marB="45708"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1,968 ft., HAK</a:t>
                      </a: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64005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08" marB="45708" horzOverflow="overflow">
                    <a:lnL cap="flat">
                      <a:noFill/>
                    </a:lnL>
                    <a:lnR>
                      <a:noFill/>
                    </a:lnR>
                    <a:lnT>
                      <a:noFill/>
                    </a:lnT>
                    <a:lnB>
                      <a:noFill/>
                    </a:lnB>
                    <a:lnTlToBr>
                      <a:noFill/>
                    </a:lnTlToBr>
                    <a:lnBlToTr>
                      <a:noFill/>
                    </a:lnBlToTr>
                    <a:noFill/>
                  </a:tcPr>
                </a:tc>
                <a:tc gridSpan="6">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5 each, Model 250 – 24”, 984 ft. sections</a:t>
                      </a:r>
                      <a:br>
                        <a:rPr kumimoji="0" lang="en-US" sz="1200" b="0" i="0" u="none" strike="noStrike" cap="none" normalizeH="0" baseline="0" dirty="0" smtClean="0">
                          <a:ln>
                            <a:noFill/>
                          </a:ln>
                          <a:solidFill>
                            <a:srgbClr val="000000"/>
                          </a:solidFill>
                          <a:effectLst/>
                          <a:latin typeface="+mj-lt"/>
                        </a:rPr>
                      </a:br>
                      <a:r>
                        <a:rPr kumimoji="0" lang="en-US" sz="1200" b="0" i="0" u="none" strike="noStrike" cap="none" normalizeH="0" baseline="0" dirty="0" smtClean="0">
                          <a:ln>
                            <a:noFill/>
                          </a:ln>
                          <a:solidFill>
                            <a:srgbClr val="000000"/>
                          </a:solidFill>
                          <a:effectLst/>
                          <a:latin typeface="+mj-lt"/>
                        </a:rPr>
                        <a:t>2 each, Model 350 – 34”, 492 ft. sections</a:t>
                      </a: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615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08" marB="45708" horzOverflow="overflow">
                    <a:lnL cap="flat">
                      <a:noFill/>
                    </a:lnL>
                    <a:lnR>
                      <a:noFill/>
                    </a:lnR>
                    <a:lnT>
                      <a:noFill/>
                    </a:lnT>
                    <a:lnB cap="flat">
                      <a:noFill/>
                    </a:lnB>
                    <a:lnTlToBr>
                      <a:noFill/>
                    </a:lnTlToBr>
                    <a:lnBlToTr>
                      <a:noFill/>
                    </a:lnBlToTr>
                    <a:noFill/>
                  </a:tcPr>
                </a:tc>
                <a:tc gridSpan="6">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Designed for easy transportation and rapid deployment.</a:t>
                      </a:r>
                    </a:p>
                  </a:txBody>
                  <a:tcPr marT="45708" marB="4570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01398" name="Picture 54" descr="3NOFI Boom West D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2794000"/>
            <a:ext cx="21844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9" name="Picture 55" descr="4NOFI Boom West D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5" y="2789238"/>
            <a:ext cx="21875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0" name="Picture 56" descr="1NOFI Boom West D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2797175"/>
            <a:ext cx="21844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3" name="Text Box 10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47</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9"/>
          <p:cNvSpPr txBox="1">
            <a:spLocks noChangeArrowheads="1"/>
          </p:cNvSpPr>
          <p:nvPr/>
        </p:nvSpPr>
        <p:spPr bwMode="auto">
          <a:xfrm>
            <a:off x="1192213" y="3760788"/>
            <a:ext cx="4838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endParaRPr lang="en-US" altLang="en-US" sz="2700">
              <a:latin typeface="Century Gothic" panose="020B0502020202020204" pitchFamily="34" charset="0"/>
            </a:endParaRPr>
          </a:p>
        </p:txBody>
      </p:sp>
      <p:sp>
        <p:nvSpPr>
          <p:cNvPr id="40963" name="Text Box 11"/>
          <p:cNvSpPr txBox="1">
            <a:spLocks noChangeArrowheads="1"/>
          </p:cNvSpPr>
          <p:nvPr/>
        </p:nvSpPr>
        <p:spPr bwMode="auto">
          <a:xfrm>
            <a:off x="2230438" y="814388"/>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600" b="1">
                <a:latin typeface="Century Gothic" panose="020B0502020202020204" pitchFamily="34" charset="0"/>
              </a:rPr>
              <a:t>Table Of Contents</a:t>
            </a:r>
          </a:p>
        </p:txBody>
      </p:sp>
      <p:graphicFrame>
        <p:nvGraphicFramePr>
          <p:cNvPr id="318425" name="Group 985"/>
          <p:cNvGraphicFramePr>
            <a:graphicFrameLocks noGrp="1"/>
          </p:cNvGraphicFramePr>
          <p:nvPr>
            <p:extLst>
              <p:ext uri="{D42A27DB-BD31-4B8C-83A1-F6EECF244321}">
                <p14:modId xmlns:p14="http://schemas.microsoft.com/office/powerpoint/2010/main" val="1056295406"/>
              </p:ext>
            </p:extLst>
          </p:nvPr>
        </p:nvGraphicFramePr>
        <p:xfrm>
          <a:off x="1030288" y="1471613"/>
          <a:ext cx="6000750" cy="7315204"/>
        </p:xfrm>
        <a:graphic>
          <a:graphicData uri="http://schemas.openxmlformats.org/drawingml/2006/table">
            <a:tbl>
              <a:tblPr/>
              <a:tblGrid>
                <a:gridCol w="4643437">
                  <a:extLst>
                    <a:ext uri="{9D8B030D-6E8A-4147-A177-3AD203B41FA5}">
                      <a16:colId xmlns:a16="http://schemas.microsoft.com/office/drawing/2014/main" val="20000"/>
                    </a:ext>
                  </a:extLst>
                </a:gridCol>
                <a:gridCol w="1357313">
                  <a:extLst>
                    <a:ext uri="{9D8B030D-6E8A-4147-A177-3AD203B41FA5}">
                      <a16:colId xmlns:a16="http://schemas.microsoft.com/office/drawing/2014/main" val="20001"/>
                    </a:ext>
                  </a:extLst>
                </a:gridCol>
              </a:tblGrid>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tab pos="177800" algn="l"/>
                          <a:tab pos="228600" algn="l"/>
                        </a:tabLst>
                      </a:pPr>
                      <a:r>
                        <a:rPr kumimoji="0" lang="en-US" sz="1200" b="1" i="0" u="none" strike="noStrike" cap="none" normalizeH="0" baseline="0" dirty="0" smtClean="0">
                          <a:ln>
                            <a:noFill/>
                          </a:ln>
                          <a:solidFill>
                            <a:schemeClr val="tx1"/>
                          </a:solidFill>
                          <a:effectLst/>
                          <a:latin typeface="Century Gothic" pitchFamily="34" charset="0"/>
                        </a:rPr>
                        <a:t>Safety</a:t>
                      </a:r>
                    </a:p>
                  </a:txBody>
                  <a:tcPr marL="91439"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A</a:t>
                      </a:r>
                    </a:p>
                  </a:txBody>
                  <a:tcPr marL="91439"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0"/>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Meters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Automated External Defibrillators (AEDs)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57204">
                <a:tc>
                  <a:txBody>
                    <a:bodyPr/>
                    <a:lstStyle/>
                    <a:p>
                      <a:pPr marL="177800" marR="0" lvl="0" indent="-17780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Emergency Locater Beacons (EPIRB) and Global  Position  Indicating Radio Beacons (GPIRB)</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Life Rafts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Dry Decons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Wet Decons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Page 6</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Vessels and Accessories</a:t>
                      </a:r>
                    </a:p>
                  </a:txBody>
                  <a:tcPr marL="91439"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B</a:t>
                      </a:r>
                    </a:p>
                  </a:txBody>
                  <a:tcPr marL="91439"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Agviq</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7</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Big Dipper</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8</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Point McIntyre</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9</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4018132211"/>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Bay Boats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10</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Fireweed and Arctic Rose</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11</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Deployer and Retriever</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12</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Island Boats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13</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Bullet and Snow White</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14</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4"/>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Large Landing Crafts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15</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5"/>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Small Landing Crafts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16</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6"/>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Near-shore Work Boats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17</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7"/>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Airboats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18</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8"/>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Outboards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Page 19</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9"/>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Recovery Equipment</a:t>
                      </a:r>
                    </a:p>
                  </a:txBody>
                  <a:tcPr marL="91439"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C</a:t>
                      </a:r>
                    </a:p>
                  </a:txBody>
                  <a:tcPr marL="91439"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20"/>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LORI Brush Skimmers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20</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21"/>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Vikoma Weir Skimmers</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21</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22"/>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Foxtail Rope Mop Skimmer</a:t>
                      </a: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22</a:t>
                      </a: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23"/>
                  </a:ext>
                </a:extLst>
              </a:tr>
              <a:tr h="274320">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18" marR="91439"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274318" marR="9143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28"/>
                  </a:ext>
                </a:extLst>
              </a:tr>
            </a:tbl>
          </a:graphicData>
        </a:graphic>
      </p:graphicFrame>
      <p:sp>
        <p:nvSpPr>
          <p:cNvPr id="41017" name="Text Box 494"/>
          <p:cNvSpPr txBox="1">
            <a:spLocks noChangeArrowheads="1"/>
          </p:cNvSpPr>
          <p:nvPr/>
        </p:nvSpPr>
        <p:spPr bwMode="auto">
          <a:xfrm>
            <a:off x="357188" y="9069388"/>
            <a:ext cx="6985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I</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8373" name="Group 101"/>
          <p:cNvGraphicFramePr>
            <a:graphicFrameLocks noGrp="1"/>
          </p:cNvGraphicFramePr>
          <p:nvPr>
            <p:ph sz="half" idx="1"/>
          </p:nvPr>
        </p:nvGraphicFramePr>
        <p:xfrm>
          <a:off x="430213" y="1789113"/>
          <a:ext cx="6988175" cy="6159500"/>
        </p:xfrm>
        <a:graphic>
          <a:graphicData uri="http://schemas.openxmlformats.org/drawingml/2006/table">
            <a:tbl>
              <a:tblPr/>
              <a:tblGrid>
                <a:gridCol w="1665468">
                  <a:extLst>
                    <a:ext uri="{9D8B030D-6E8A-4147-A177-3AD203B41FA5}">
                      <a16:colId xmlns:a16="http://schemas.microsoft.com/office/drawing/2014/main" val="20000"/>
                    </a:ext>
                  </a:extLst>
                </a:gridCol>
                <a:gridCol w="639832">
                  <a:extLst>
                    <a:ext uri="{9D8B030D-6E8A-4147-A177-3AD203B41FA5}">
                      <a16:colId xmlns:a16="http://schemas.microsoft.com/office/drawing/2014/main" val="20001"/>
                    </a:ext>
                  </a:extLst>
                </a:gridCol>
                <a:gridCol w="795420">
                  <a:extLst>
                    <a:ext uri="{9D8B030D-6E8A-4147-A177-3AD203B41FA5}">
                      <a16:colId xmlns:a16="http://schemas.microsoft.com/office/drawing/2014/main" val="20002"/>
                    </a:ext>
                  </a:extLst>
                </a:gridCol>
                <a:gridCol w="139594">
                  <a:extLst>
                    <a:ext uri="{9D8B030D-6E8A-4147-A177-3AD203B41FA5}">
                      <a16:colId xmlns:a16="http://schemas.microsoft.com/office/drawing/2014/main" val="20003"/>
                    </a:ext>
                  </a:extLst>
                </a:gridCol>
                <a:gridCol w="116853">
                  <a:extLst>
                    <a:ext uri="{9D8B030D-6E8A-4147-A177-3AD203B41FA5}">
                      <a16:colId xmlns:a16="http://schemas.microsoft.com/office/drawing/2014/main" val="20004"/>
                    </a:ext>
                  </a:extLst>
                </a:gridCol>
                <a:gridCol w="1336820">
                  <a:extLst>
                    <a:ext uri="{9D8B030D-6E8A-4147-A177-3AD203B41FA5}">
                      <a16:colId xmlns:a16="http://schemas.microsoft.com/office/drawing/2014/main" val="20005"/>
                    </a:ext>
                  </a:extLst>
                </a:gridCol>
                <a:gridCol w="356432">
                  <a:extLst>
                    <a:ext uri="{9D8B030D-6E8A-4147-A177-3AD203B41FA5}">
                      <a16:colId xmlns:a16="http://schemas.microsoft.com/office/drawing/2014/main" val="20006"/>
                    </a:ext>
                  </a:extLst>
                </a:gridCol>
                <a:gridCol w="278354">
                  <a:extLst>
                    <a:ext uri="{9D8B030D-6E8A-4147-A177-3AD203B41FA5}">
                      <a16:colId xmlns:a16="http://schemas.microsoft.com/office/drawing/2014/main" val="20007"/>
                    </a:ext>
                  </a:extLst>
                </a:gridCol>
                <a:gridCol w="1659402">
                  <a:extLst>
                    <a:ext uri="{9D8B030D-6E8A-4147-A177-3AD203B41FA5}">
                      <a16:colId xmlns:a16="http://schemas.microsoft.com/office/drawing/2014/main" val="20008"/>
                    </a:ext>
                  </a:extLst>
                </a:gridCol>
              </a:tblGrid>
              <a:tr h="585742">
                <a:tc gridSpan="9">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NOFI Harbor Buster</a:t>
                      </a:r>
                    </a:p>
                  </a:txBody>
                  <a:tcPr marL="91450" marR="91450"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60414">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50" marR="91450"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50" marR="91450" marT="45716" marB="4571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93664">
                <a:tc gridSpan="5">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50" marR="91450"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3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50" marR="91450" marT="45716" marB="45716" horzOverflow="overflow">
                    <a:lnL cap="flat">
                      <a:noFill/>
                    </a:lnL>
                    <a:lnR>
                      <a:noFill/>
                    </a:lnR>
                    <a:lnT>
                      <a:noFill/>
                    </a:lnT>
                    <a:lnB>
                      <a:noFill/>
                    </a:lnB>
                    <a:lnTlToBr>
                      <a:noFill/>
                    </a:lnTlToBr>
                    <a:lnBlToTr>
                      <a:noFill/>
                    </a:lnBlToTr>
                    <a:noFill/>
                  </a:tcPr>
                </a:tc>
                <a:tc gridSpan="8">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 Total </a:t>
                      </a:r>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50" marR="91450" marT="45716" marB="45716" horzOverflow="overflow">
                    <a:lnL cap="flat">
                      <a:noFill/>
                    </a:lnL>
                    <a:lnR>
                      <a:noFill/>
                    </a:lnR>
                    <a:lnT>
                      <a:noFill/>
                    </a:lnT>
                    <a:lnB>
                      <a:noFill/>
                    </a:lnB>
                    <a:lnTlToBr>
                      <a:noFill/>
                    </a:lnTlToBr>
                    <a:lnBlToTr>
                      <a:noFill/>
                    </a:lnBlToTr>
                    <a:noFill/>
                  </a:tcPr>
                </a:tc>
                <a:tc gridSpan="8">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NOFI</a:t>
                      </a:r>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3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50" marR="91450"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HAK</a:t>
                      </a:r>
                    </a:p>
                  </a:txBody>
                  <a:tcPr marL="91450" marR="91450" marT="45716" marB="45716" horzOverflow="overflow">
                    <a:lnL>
                      <a:noFill/>
                    </a:lnL>
                    <a:lnR>
                      <a:noFill/>
                    </a:lnR>
                    <a:lnT>
                      <a:noFill/>
                    </a:lnT>
                    <a:lnB>
                      <a:noFill/>
                    </a:lnB>
                    <a:lnTlToBr>
                      <a:noFill/>
                    </a:lnTlToBr>
                    <a:lnBlToTr>
                      <a:noFill/>
                    </a:lnBlToTr>
                    <a:noFill/>
                  </a:tcPr>
                </a:tc>
                <a:tc hMerge="1">
                  <a:txBody>
                    <a:bodyPr/>
                    <a:lstStyle/>
                    <a:p>
                      <a:endParaRPr lang="en-US"/>
                    </a:p>
                  </a:txBody>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Size:</a:t>
                      </a:r>
                    </a:p>
                  </a:txBody>
                  <a:tcPr marL="91450" marR="91450" marT="45716" marB="45716" horzOverflow="overflow">
                    <a:lnL cap="flat">
                      <a:noFill/>
                    </a:lnL>
                    <a:lnR>
                      <a:noFill/>
                    </a:lnR>
                    <a:lnT>
                      <a:noFill/>
                    </a:lnT>
                    <a:lnB>
                      <a:noFill/>
                    </a:lnB>
                    <a:lnTlToBr>
                      <a:noFill/>
                    </a:lnTlToBr>
                    <a:lnBlToTr>
                      <a:noFill/>
                    </a:lnBlToTr>
                    <a:noFill/>
                  </a:tcPr>
                </a:tc>
                <a:tc gridSpan="8">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89 ft. long x 50 ft. wide at the mouth</a:t>
                      </a:r>
                    </a:p>
                  </a:txBody>
                  <a:tcPr marL="91450" marR="91450" marT="45716" marB="4571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6579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Tow Speed:</a:t>
                      </a:r>
                    </a:p>
                  </a:txBody>
                  <a:tcPr marL="91450" marR="91450"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3 kts</a:t>
                      </a:r>
                    </a:p>
                  </a:txBody>
                  <a:tcPr marL="91450" marR="91450" marT="45716" marB="4571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gridSpan="4">
                  <a:txBody>
                    <a:bodyPr/>
                    <a:lstStyle/>
                    <a:p>
                      <a:endParaRPr lang="en-US" sz="1800" dirty="0"/>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a:txBody>
                    <a:bodyPr/>
                    <a:lstStyle/>
                    <a:p>
                      <a:endParaRPr lang="en-US" sz="1800" dirty="0"/>
                    </a:p>
                  </a:txBody>
                  <a:tcPr marL="91450" marR="91450"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45723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Max Volume:</a:t>
                      </a:r>
                    </a:p>
                  </a:txBody>
                  <a:tcPr marL="91450" marR="91450"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mn-lt"/>
                          <a:ea typeface="+mn-ea"/>
                          <a:cs typeface="+mn-cs"/>
                        </a:rPr>
                        <a:t>Total: 3,963 gallons</a:t>
                      </a:r>
                    </a:p>
                  </a:txBody>
                  <a:tcPr marL="91450" marR="91450" marT="45716" marB="45716"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gridSpan="4">
                  <a:txBody>
                    <a:bodyPr/>
                    <a:lstStyle/>
                    <a:p>
                      <a:r>
                        <a:rPr lang="en-US" sz="1200" dirty="0" smtClean="0"/>
                        <a:t>In Separator: 1,321 gallons</a:t>
                      </a:r>
                      <a:endParaRPr lang="en-US" sz="1200" dirty="0"/>
                    </a:p>
                  </a:txBody>
                  <a:tcPr marL="91450" marR="91450"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08" marB="45708" horzOverflow="overflow">
                    <a:lnL>
                      <a:noFill/>
                    </a:lnL>
                    <a:lnR cap="flat">
                      <a:noFill/>
                    </a:lnR>
                    <a:lnT>
                      <a:noFill/>
                    </a:lnT>
                    <a:lnB>
                      <a:noFill/>
                    </a:lnB>
                    <a:lnTlToBr>
                      <a:noFill/>
                    </a:lnTlToBr>
                    <a:lnBlToTr>
                      <a:noFill/>
                    </a:lnBlToTr>
                    <a:noFill/>
                  </a:tcPr>
                </a:tc>
                <a:tc>
                  <a:txBody>
                    <a:bodyPr/>
                    <a:lstStyle/>
                    <a:p>
                      <a:endParaRPr lang="en-US" sz="1800" dirty="0"/>
                    </a:p>
                  </a:txBody>
                  <a:tcPr marL="91450" marR="91450"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8230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50" marR="91450" marT="45716" marB="45716" horzOverflow="overflow">
                    <a:lnL cap="flat">
                      <a:noFill/>
                    </a:lnL>
                    <a:lnR>
                      <a:noFill/>
                    </a:lnR>
                    <a:lnT>
                      <a:noFill/>
                    </a:lnT>
                    <a:lnB cap="flat">
                      <a:noFill/>
                    </a:lnB>
                    <a:lnTlToBr>
                      <a:noFill/>
                    </a:lnTlToBr>
                    <a:lnBlToTr>
                      <a:noFill/>
                    </a:lnBlToTr>
                    <a:noFill/>
                  </a:tcPr>
                </a:tc>
                <a:tc gridSpan="8">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Designed for recovery of oil at high speeds in open water. Rear pocket separates oil from water and provides a calm recovery point for a skimmer. This can also be used in rivers of sufficient depth that do not exceed 3 kts.</a:t>
                      </a:r>
                    </a:p>
                  </a:txBody>
                  <a:tcPr marL="91450" marR="91450"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620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50" marR="91450" marT="45716" marB="45716" horzOverflow="overflow">
                    <a:lnL cap="flat">
                      <a:noFill/>
                    </a:lnL>
                    <a:lnR>
                      <a:noFill/>
                    </a:lnR>
                    <a:lnT>
                      <a:noFill/>
                    </a:lnT>
                    <a:lnB cap="flat">
                      <a:noFill/>
                    </a:lnB>
                    <a:lnTlToBr>
                      <a:noFill/>
                    </a:lnTlToBr>
                    <a:lnBlToTr>
                      <a:noFill/>
                    </a:lnBlToTr>
                    <a:noFill/>
                  </a:tcPr>
                </a:tc>
                <a:tc gridSpan="8">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Boom reel pack, power pack, blower, Boom Vane, tow vessel(s)</a:t>
                      </a:r>
                    </a:p>
                  </a:txBody>
                  <a:tcPr marL="91450" marR="91450"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8393" name="Text Box 10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48</a:t>
            </a:r>
          </a:p>
        </p:txBody>
      </p:sp>
      <p:pic>
        <p:nvPicPr>
          <p:cNvPr id="102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436813"/>
            <a:ext cx="4984750" cy="23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39420" name="Group 124"/>
          <p:cNvGraphicFramePr>
            <a:graphicFrameLocks noGrp="1"/>
          </p:cNvGraphicFramePr>
          <p:nvPr>
            <p:ph sz="half" idx="1"/>
          </p:nvPr>
        </p:nvGraphicFramePr>
        <p:xfrm>
          <a:off x="573088" y="1795463"/>
          <a:ext cx="6762750" cy="4962525"/>
        </p:xfrm>
        <a:graphic>
          <a:graphicData uri="http://schemas.openxmlformats.org/drawingml/2006/table">
            <a:tbl>
              <a:tblPr/>
              <a:tblGrid>
                <a:gridCol w="1614487">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863476">
                  <a:extLst>
                    <a:ext uri="{9D8B030D-6E8A-4147-A177-3AD203B41FA5}">
                      <a16:colId xmlns:a16="http://schemas.microsoft.com/office/drawing/2014/main" val="20002"/>
                    </a:ext>
                  </a:extLst>
                </a:gridCol>
                <a:gridCol w="144587">
                  <a:extLst>
                    <a:ext uri="{9D8B030D-6E8A-4147-A177-3AD203B41FA5}">
                      <a16:colId xmlns:a16="http://schemas.microsoft.com/office/drawing/2014/main" val="20003"/>
                    </a:ext>
                  </a:extLst>
                </a:gridCol>
                <a:gridCol w="1223962">
                  <a:extLst>
                    <a:ext uri="{9D8B030D-6E8A-4147-A177-3AD203B41FA5}">
                      <a16:colId xmlns:a16="http://schemas.microsoft.com/office/drawing/2014/main" val="20004"/>
                    </a:ext>
                  </a:extLst>
                </a:gridCol>
                <a:gridCol w="2297113">
                  <a:extLst>
                    <a:ext uri="{9D8B030D-6E8A-4147-A177-3AD203B41FA5}">
                      <a16:colId xmlns:a16="http://schemas.microsoft.com/office/drawing/2014/main" val="20005"/>
                    </a:ext>
                  </a:extLst>
                </a:gridCol>
              </a:tblGrid>
              <a:tr h="579157">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Ro-Boom</a:t>
                      </a:r>
                    </a:p>
                  </a:txBody>
                  <a:tcPr marT="45723" marB="4572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580">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3" marB="45723"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23" marB="45723"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1006">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23" marB="45723"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100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2,360 ft., Total</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Ro-Clean Desmi</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5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23" marB="45723"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HAK</a:t>
                      </a:r>
                    </a:p>
                  </a:txBody>
                  <a:tcPr marT="45723" marB="45723" horzOverflow="overflow">
                    <a:lnL>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endParaRPr kumimoji="0" lang="en-US" sz="1200" b="0" i="0" u="none" strike="noStrike" kern="1200" cap="none" normalizeH="0" baseline="0" dirty="0" smtClean="0">
                        <a:ln>
                          <a:noFill/>
                        </a:ln>
                        <a:solidFill>
                          <a:schemeClr val="tx1"/>
                        </a:solidFill>
                        <a:effectLst/>
                        <a:latin typeface="+mn-lt"/>
                        <a:ea typeface="+mn-ea"/>
                        <a:cs typeface="+mn-cs"/>
                      </a:endParaRPr>
                    </a:p>
                  </a:txBody>
                  <a:tcPr marT="45723" marB="45723"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735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59”</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952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23" marB="45723" horzOverflow="overflow">
                    <a:lnL cap="flat">
                      <a:noFill/>
                    </a:lnL>
                    <a:lnR>
                      <a:noFill/>
                    </a:lnR>
                    <a:lnT>
                      <a:noFill/>
                    </a:lnT>
                    <a:lnB>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Containment of product in waters deeper than 6 ft. </a:t>
                      </a:r>
                    </a:p>
                  </a:txBody>
                  <a:tcPr marT="45723" marB="45723"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3182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23" marB="45723" horzOverflow="overflow">
                    <a:lnL cap="flat">
                      <a:noFill/>
                    </a:lnL>
                    <a:lnR>
                      <a:noFill/>
                    </a:lnR>
                    <a:lnT>
                      <a:noFill/>
                    </a:lnT>
                    <a:lnB cap="flat">
                      <a:noFill/>
                    </a:lnB>
                    <a:lnTlToBr>
                      <a:noFill/>
                    </a:lnTlToBr>
                    <a:lnBlToTr>
                      <a:noFill/>
                    </a:lnBlToTr>
                    <a:noFill/>
                  </a:tcPr>
                </a:tc>
                <a:tc gridSpan="5">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Hydraulic power pack and hoses</a:t>
                      </a:r>
                    </a:p>
                  </a:txBody>
                  <a:tcPr marT="45723" marB="45723"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03447" name="Picture 55" descr="Ro-Boom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2809875"/>
            <a:ext cx="20574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8" name="Picture 56" descr="Ro-Boom 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2797175"/>
            <a:ext cx="2087562"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9" name="Picture 57" descr="Ro-Boom 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163" y="2797175"/>
            <a:ext cx="21574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0" name="Text Box 87"/>
          <p:cNvSpPr txBox="1">
            <a:spLocks noChangeArrowheads="1"/>
          </p:cNvSpPr>
          <p:nvPr/>
        </p:nvSpPr>
        <p:spPr bwMode="auto">
          <a:xfrm>
            <a:off x="357188" y="9061450"/>
            <a:ext cx="698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49</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508986" name="Group 58"/>
          <p:cNvGraphicFramePr>
            <a:graphicFrameLocks noGrp="1"/>
          </p:cNvGraphicFramePr>
          <p:nvPr>
            <p:ph sz="half" idx="1"/>
          </p:nvPr>
        </p:nvGraphicFramePr>
        <p:xfrm>
          <a:off x="573088" y="1795463"/>
          <a:ext cx="6762750" cy="4822824"/>
        </p:xfrm>
        <a:graphic>
          <a:graphicData uri="http://schemas.openxmlformats.org/drawingml/2006/table">
            <a:tbl>
              <a:tblPr/>
              <a:tblGrid>
                <a:gridCol w="1614487">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1008063">
                  <a:extLst>
                    <a:ext uri="{9D8B030D-6E8A-4147-A177-3AD203B41FA5}">
                      <a16:colId xmlns:a16="http://schemas.microsoft.com/office/drawing/2014/main" val="20002"/>
                    </a:ext>
                  </a:extLst>
                </a:gridCol>
                <a:gridCol w="1223962">
                  <a:extLst>
                    <a:ext uri="{9D8B030D-6E8A-4147-A177-3AD203B41FA5}">
                      <a16:colId xmlns:a16="http://schemas.microsoft.com/office/drawing/2014/main" val="20003"/>
                    </a:ext>
                  </a:extLst>
                </a:gridCol>
                <a:gridCol w="2297113">
                  <a:extLst>
                    <a:ext uri="{9D8B030D-6E8A-4147-A177-3AD203B41FA5}">
                      <a16:colId xmlns:a16="http://schemas.microsoft.com/office/drawing/2014/main" val="20004"/>
                    </a:ext>
                  </a:extLst>
                </a:gridCol>
              </a:tblGrid>
              <a:tr h="57912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Goodyear Ocean Boom</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83115">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0988">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89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14,300 ft., Total</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2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Engineered Fabrics Corporation</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42” inflatable</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9527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Containment of product in waters deeper than 6 ft.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3180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Power pack, blower and hydraulic hoses</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04471" name="Text Box 53"/>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50</a:t>
            </a:r>
          </a:p>
        </p:txBody>
      </p:sp>
      <p:pic>
        <p:nvPicPr>
          <p:cNvPr id="104472" name="Picture 55" descr="PB231769 (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2100" y="2528888"/>
            <a:ext cx="245903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3" name="Picture 56" descr="Goodyear Boom on r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0" y="2535238"/>
            <a:ext cx="243205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511032" name="Group 56"/>
          <p:cNvGraphicFramePr>
            <a:graphicFrameLocks noGrp="1"/>
          </p:cNvGraphicFramePr>
          <p:nvPr>
            <p:ph sz="half" idx="1"/>
          </p:nvPr>
        </p:nvGraphicFramePr>
        <p:xfrm>
          <a:off x="573088" y="1795463"/>
          <a:ext cx="6553200" cy="5537200"/>
        </p:xfrm>
        <a:graphic>
          <a:graphicData uri="http://schemas.openxmlformats.org/drawingml/2006/table">
            <a:tbl>
              <a:tblPr/>
              <a:tblGrid>
                <a:gridCol w="1564461">
                  <a:extLst>
                    <a:ext uri="{9D8B030D-6E8A-4147-A177-3AD203B41FA5}">
                      <a16:colId xmlns:a16="http://schemas.microsoft.com/office/drawing/2014/main" val="20000"/>
                    </a:ext>
                  </a:extLst>
                </a:gridCol>
                <a:gridCol w="599941">
                  <a:extLst>
                    <a:ext uri="{9D8B030D-6E8A-4147-A177-3AD203B41FA5}">
                      <a16:colId xmlns:a16="http://schemas.microsoft.com/office/drawing/2014/main" val="20001"/>
                    </a:ext>
                  </a:extLst>
                </a:gridCol>
                <a:gridCol w="976827">
                  <a:extLst>
                    <a:ext uri="{9D8B030D-6E8A-4147-A177-3AD203B41FA5}">
                      <a16:colId xmlns:a16="http://schemas.microsoft.com/office/drawing/2014/main" val="20002"/>
                    </a:ext>
                  </a:extLst>
                </a:gridCol>
                <a:gridCol w="1186037">
                  <a:extLst>
                    <a:ext uri="{9D8B030D-6E8A-4147-A177-3AD203B41FA5}">
                      <a16:colId xmlns:a16="http://schemas.microsoft.com/office/drawing/2014/main" val="20003"/>
                    </a:ext>
                  </a:extLst>
                </a:gridCol>
                <a:gridCol w="2225934">
                  <a:extLst>
                    <a:ext uri="{9D8B030D-6E8A-4147-A177-3AD203B41FA5}">
                      <a16:colId xmlns:a16="http://schemas.microsoft.com/office/drawing/2014/main" val="20004"/>
                    </a:ext>
                  </a:extLst>
                </a:gridCol>
              </a:tblGrid>
              <a:tr h="644782">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Abasco Harbor Boom</a:t>
                      </a:r>
                    </a:p>
                  </a:txBody>
                  <a:tcPr marL="91436" marR="91436"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83335">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6" marR="91436"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6" marR="91436" marT="45716" marB="45716"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6" marR="91436"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1284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36" marR="91436"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36" marR="91436"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1284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36" marR="91436"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L="91436" marR="91436"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1284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36" marR="91436"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2,000 ft., Total</a:t>
                      </a:r>
                    </a:p>
                  </a:txBody>
                  <a:tcPr marL="91436" marR="91436"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2168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36" marR="91436"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Abasco</a:t>
                      </a:r>
                    </a:p>
                  </a:txBody>
                  <a:tcPr marL="91436" marR="91436"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199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36" marR="91436"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CPAI</a:t>
                      </a:r>
                    </a:p>
                  </a:txBody>
                  <a:tcPr marL="91436" marR="91436" marT="45716" marB="45716"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t>
                      </a:r>
                    </a:p>
                  </a:txBody>
                  <a:tcPr marL="91436" marR="91436"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199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36" marR="91436" marT="45716" marB="45716"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30” Self–inflating, high tensile strength, unsinkable</a:t>
                      </a:r>
                    </a:p>
                  </a:txBody>
                  <a:tcPr marL="91436" marR="91436"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0901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36" marR="91436" marT="45716" marB="45716"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Containment of product in a near-shore and offshore environment.</a:t>
                      </a:r>
                    </a:p>
                  </a:txBody>
                  <a:tcPr marL="91436" marR="91436"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06519" name="Text Box 51"/>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51</a:t>
            </a:r>
          </a:p>
        </p:txBody>
      </p:sp>
      <p:pic>
        <p:nvPicPr>
          <p:cNvPr id="106520" name="Picture 25" descr="C:\Users\lburns\AppData\Local\Microsoft\Windows\Temporary Internet Files\Content.Outlook\1RXD2JY9\NEOBoom R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2551113"/>
            <a:ext cx="3121025"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1"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525713"/>
            <a:ext cx="167005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0423" name="Group 103"/>
          <p:cNvGraphicFramePr>
            <a:graphicFrameLocks noGrp="1"/>
          </p:cNvGraphicFramePr>
          <p:nvPr>
            <p:ph sz="half" idx="1"/>
          </p:nvPr>
        </p:nvGraphicFramePr>
        <p:xfrm>
          <a:off x="573088" y="1611313"/>
          <a:ext cx="6481762" cy="5938837"/>
        </p:xfrm>
        <a:graphic>
          <a:graphicData uri="http://schemas.openxmlformats.org/drawingml/2006/table">
            <a:tbl>
              <a:tblPr/>
              <a:tblGrid>
                <a:gridCol w="1548133">
                  <a:extLst>
                    <a:ext uri="{9D8B030D-6E8A-4147-A177-3AD203B41FA5}">
                      <a16:colId xmlns:a16="http://schemas.microsoft.com/office/drawing/2014/main" val="20000"/>
                    </a:ext>
                  </a:extLst>
                </a:gridCol>
                <a:gridCol w="1560312">
                  <a:extLst>
                    <a:ext uri="{9D8B030D-6E8A-4147-A177-3AD203B41FA5}">
                      <a16:colId xmlns:a16="http://schemas.microsoft.com/office/drawing/2014/main" val="20001"/>
                    </a:ext>
                  </a:extLst>
                </a:gridCol>
                <a:gridCol w="3373317">
                  <a:extLst>
                    <a:ext uri="{9D8B030D-6E8A-4147-A177-3AD203B41FA5}">
                      <a16:colId xmlns:a16="http://schemas.microsoft.com/office/drawing/2014/main" val="20002"/>
                    </a:ext>
                  </a:extLst>
                </a:gridCol>
              </a:tblGrid>
              <a:tr h="65324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Lamor Boom Reel Packs</a:t>
                      </a:r>
                    </a:p>
                  </a:txBody>
                  <a:tcPr marL="91444" marR="91444" marT="45722" marB="4572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2329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L="91444" marR="91444" marT="45722" marB="4572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6624">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4" marR="91444" marT="45722" marB="45722"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4" marR="91444"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181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4" marR="91444"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 Total </a:t>
                      </a:r>
                    </a:p>
                  </a:txBody>
                  <a:tcPr marL="91444" marR="91444"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3266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4" marR="91444"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Lamor Corporation</a:t>
                      </a:r>
                    </a:p>
                  </a:txBody>
                  <a:tcPr marL="91444" marR="91444"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34016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44" marR="91444"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L="91444" marR="91444"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38416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4" marR="91444"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50” x 1500’ per reel</a:t>
                      </a:r>
                    </a:p>
                  </a:txBody>
                  <a:tcPr marL="91444" marR="91444"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8416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4" marR="91444" marT="45722" marB="4572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Rapid deployment and storage of Lamor boom.</a:t>
                      </a:r>
                    </a:p>
                  </a:txBody>
                  <a:tcPr marL="91444" marR="91444" marT="45722" marB="4572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8239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4" marR="91444" marT="45722" marB="45722"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Self contained with power pack and blower on reel.  Power pack also set up to run DOP pumps.</a:t>
                      </a:r>
                    </a:p>
                  </a:txBody>
                  <a:tcPr marL="91444" marR="91444" marT="45722" marB="45722"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07540" name="Picture 43" descr="Lamor Reel Pac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2292350"/>
            <a:ext cx="308133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41" name="Text Box 86"/>
          <p:cNvSpPr txBox="1">
            <a:spLocks noChangeArrowheads="1"/>
          </p:cNvSpPr>
          <p:nvPr/>
        </p:nvSpPr>
        <p:spPr bwMode="auto">
          <a:xfrm>
            <a:off x="393700"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52</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1424" name="Group 80"/>
          <p:cNvGraphicFramePr>
            <a:graphicFrameLocks noGrp="1"/>
          </p:cNvGraphicFramePr>
          <p:nvPr>
            <p:ph sz="half" idx="1"/>
          </p:nvPr>
        </p:nvGraphicFramePr>
        <p:xfrm>
          <a:off x="573088" y="1500188"/>
          <a:ext cx="6759575" cy="5821362"/>
        </p:xfrm>
        <a:graphic>
          <a:graphicData uri="http://schemas.openxmlformats.org/drawingml/2006/table">
            <a:tbl>
              <a:tblPr/>
              <a:tblGrid>
                <a:gridCol w="1614487">
                  <a:extLst>
                    <a:ext uri="{9D8B030D-6E8A-4147-A177-3AD203B41FA5}">
                      <a16:colId xmlns:a16="http://schemas.microsoft.com/office/drawing/2014/main" val="20000"/>
                    </a:ext>
                  </a:extLst>
                </a:gridCol>
                <a:gridCol w="1410593">
                  <a:extLst>
                    <a:ext uri="{9D8B030D-6E8A-4147-A177-3AD203B41FA5}">
                      <a16:colId xmlns:a16="http://schemas.microsoft.com/office/drawing/2014/main" val="20001"/>
                    </a:ext>
                  </a:extLst>
                </a:gridCol>
                <a:gridCol w="216595">
                  <a:extLst>
                    <a:ext uri="{9D8B030D-6E8A-4147-A177-3AD203B41FA5}">
                      <a16:colId xmlns:a16="http://schemas.microsoft.com/office/drawing/2014/main" val="20002"/>
                    </a:ext>
                  </a:extLst>
                </a:gridCol>
                <a:gridCol w="3517900">
                  <a:extLst>
                    <a:ext uri="{9D8B030D-6E8A-4147-A177-3AD203B41FA5}">
                      <a16:colId xmlns:a16="http://schemas.microsoft.com/office/drawing/2014/main" val="20003"/>
                    </a:ext>
                  </a:extLst>
                </a:gridCol>
              </a:tblGrid>
              <a:tr h="644480">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Boom Inflating Blowers</a:t>
                      </a:r>
                    </a:p>
                  </a:txBody>
                  <a:tcPr marT="45718" marB="4571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8743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8" marB="4571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3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8" marB="45718"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8" marB="4571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143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8" marB="45718"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51 Total </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222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8" marB="45718"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Echo, Husqvarna and Stihl</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09603">
                <a:tc>
                  <a:txBody>
                    <a:bodyPr/>
                    <a:lstStyle/>
                    <a:p>
                      <a:pPr marL="0" marR="0" lvl="0" indent="0" algn="r" defTabSz="1019175" rtl="0" eaLnBrk="0" fontAlgn="base" latinLnBrk="0" hangingPunct="0">
                        <a:lnSpc>
                          <a:spcPct val="100000"/>
                        </a:lnSpc>
                        <a:spcBef>
                          <a:spcPts val="600"/>
                        </a:spcBef>
                        <a:spcAft>
                          <a:spcPts val="60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8" marB="4571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ts val="600"/>
                        </a:spcBef>
                        <a:spcAft>
                          <a:spcPts val="6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36 each, ACS</a:t>
                      </a:r>
                    </a:p>
                    <a:p>
                      <a:pPr marL="0" marR="0" lvl="0" indent="0" algn="l" defTabSz="1019175" rtl="0" eaLnBrk="0" fontAlgn="base" latinLnBrk="0" hangingPunct="0">
                        <a:lnSpc>
                          <a:spcPct val="100000"/>
                        </a:lnSpc>
                        <a:spcBef>
                          <a:spcPts val="600"/>
                        </a:spcBef>
                        <a:spcAft>
                          <a:spcPts val="6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4 each, ENI</a:t>
                      </a:r>
                    </a:p>
                  </a:txBody>
                  <a:tcPr marT="45718" marB="45718"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ts val="600"/>
                        </a:spcBef>
                        <a:spcAft>
                          <a:spcPts val="6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5 each, CPAI       </a:t>
                      </a:r>
                    </a:p>
                    <a:p>
                      <a:pPr marL="0" marR="0" lvl="0" indent="0" algn="l" defTabSz="1019175" rtl="0" eaLnBrk="0" fontAlgn="base" latinLnBrk="0" hangingPunct="0">
                        <a:lnSpc>
                          <a:spcPct val="100000"/>
                        </a:lnSpc>
                        <a:spcBef>
                          <a:spcPts val="600"/>
                        </a:spcBef>
                        <a:spcAft>
                          <a:spcPts val="6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HAK</a:t>
                      </a:r>
                    </a:p>
                  </a:txBody>
                  <a:tcPr marT="45718" marB="45718" horzOverflow="overflow">
                    <a:lnL>
                      <a:noFill/>
                    </a:lnL>
                    <a:lnR cap="flat">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4008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8" marB="45718"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388 CFM</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180 Air Speed at Pipe</a:t>
                      </a:r>
                    </a:p>
                  </a:txBody>
                  <a:tcPr marT="45718" marB="4571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809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8" marB="45718"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Boom inflation.</a:t>
                      </a:r>
                    </a:p>
                  </a:txBody>
                  <a:tcPr marT="45718" marB="4571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08563" name="Picture 46" descr="Boom Inflating b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2436813"/>
            <a:ext cx="31813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4" name="Text Box 51"/>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53</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3485" name="Group 93"/>
          <p:cNvGraphicFramePr>
            <a:graphicFrameLocks noGrp="1"/>
          </p:cNvGraphicFramePr>
          <p:nvPr>
            <p:ph sz="half" idx="1"/>
          </p:nvPr>
        </p:nvGraphicFramePr>
        <p:xfrm>
          <a:off x="573088" y="1573213"/>
          <a:ext cx="6481762" cy="5670551"/>
        </p:xfrm>
        <a:graphic>
          <a:graphicData uri="http://schemas.openxmlformats.org/drawingml/2006/table">
            <a:tbl>
              <a:tblPr/>
              <a:tblGrid>
                <a:gridCol w="2046563">
                  <a:extLst>
                    <a:ext uri="{9D8B030D-6E8A-4147-A177-3AD203B41FA5}">
                      <a16:colId xmlns:a16="http://schemas.microsoft.com/office/drawing/2014/main" val="20000"/>
                    </a:ext>
                  </a:extLst>
                </a:gridCol>
                <a:gridCol w="1698769">
                  <a:extLst>
                    <a:ext uri="{9D8B030D-6E8A-4147-A177-3AD203B41FA5}">
                      <a16:colId xmlns:a16="http://schemas.microsoft.com/office/drawing/2014/main" val="20001"/>
                    </a:ext>
                  </a:extLst>
                </a:gridCol>
                <a:gridCol w="363896">
                  <a:extLst>
                    <a:ext uri="{9D8B030D-6E8A-4147-A177-3AD203B41FA5}">
                      <a16:colId xmlns:a16="http://schemas.microsoft.com/office/drawing/2014/main" val="20002"/>
                    </a:ext>
                  </a:extLst>
                </a:gridCol>
                <a:gridCol w="1003347">
                  <a:extLst>
                    <a:ext uri="{9D8B030D-6E8A-4147-A177-3AD203B41FA5}">
                      <a16:colId xmlns:a16="http://schemas.microsoft.com/office/drawing/2014/main" val="20003"/>
                    </a:ext>
                  </a:extLst>
                </a:gridCol>
                <a:gridCol w="1369187">
                  <a:extLst>
                    <a:ext uri="{9D8B030D-6E8A-4147-A177-3AD203B41FA5}">
                      <a16:colId xmlns:a16="http://schemas.microsoft.com/office/drawing/2014/main" val="20004"/>
                    </a:ext>
                  </a:extLst>
                </a:gridCol>
              </a:tblGrid>
              <a:tr h="60325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Floating Pumps 1 1/2”</a:t>
                      </a:r>
                    </a:p>
                  </a:txBody>
                  <a:tcPr marL="91444" marR="9144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2096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mj-lt"/>
                      </a:endParaRPr>
                    </a:p>
                  </a:txBody>
                  <a:tcPr marL="91444" marR="91444"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01625">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4" marR="9144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4" marR="9144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936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4" marR="9144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51 Total </a:t>
                      </a:r>
                    </a:p>
                  </a:txBody>
                  <a:tcPr marL="91444" marR="9144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000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4" marR="9144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Waterous  and Hale</a:t>
                      </a:r>
                    </a:p>
                  </a:txBody>
                  <a:tcPr marL="91444" marR="9144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000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44" marR="91444"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36 each, ACS</a:t>
                      </a:r>
                    </a:p>
                  </a:txBody>
                  <a:tcPr marL="91444" marR="9144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4 each, CPAI</a:t>
                      </a:r>
                    </a:p>
                  </a:txBody>
                  <a:tcPr marL="91444" marR="9144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4" marR="9144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000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4" marR="91444"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 2 each, ENI</a:t>
                      </a:r>
                    </a:p>
                  </a:txBody>
                  <a:tcPr marL="91444" marR="91444"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6 each, HAK</a:t>
                      </a:r>
                    </a:p>
                  </a:txBody>
                  <a:tcPr marL="91444" marR="9144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4" marR="9144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000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4" marR="9144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140 GPM @ 30 psi: 200 BPH @ 30 psi</a:t>
                      </a:r>
                    </a:p>
                  </a:txBody>
                  <a:tcPr marL="91444" marR="9144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000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4" marR="9144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Fill shoreseal boom with water.</a:t>
                      </a:r>
                    </a:p>
                  </a:txBody>
                  <a:tcPr marL="91444" marR="9144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508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4" marR="91444"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Discharge hose</a:t>
                      </a:r>
                    </a:p>
                  </a:txBody>
                  <a:tcPr marL="91444" marR="9144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09594" name="Picture 45" descr="Floating Pump Gas Engin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2436813"/>
            <a:ext cx="3171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95" name="Text Box 94"/>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54</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4548" name="Group 132"/>
          <p:cNvGraphicFramePr>
            <a:graphicFrameLocks noGrp="1"/>
          </p:cNvGraphicFramePr>
          <p:nvPr>
            <p:ph sz="half" idx="1"/>
          </p:nvPr>
        </p:nvGraphicFramePr>
        <p:xfrm>
          <a:off x="646113" y="1573213"/>
          <a:ext cx="6192837" cy="6877050"/>
        </p:xfrm>
        <a:graphic>
          <a:graphicData uri="http://schemas.openxmlformats.org/drawingml/2006/table">
            <a:tbl>
              <a:tblPr/>
              <a:tblGrid>
                <a:gridCol w="1479125">
                  <a:extLst>
                    <a:ext uri="{9D8B030D-6E8A-4147-A177-3AD203B41FA5}">
                      <a16:colId xmlns:a16="http://schemas.microsoft.com/office/drawing/2014/main" val="20000"/>
                    </a:ext>
                  </a:extLst>
                </a:gridCol>
                <a:gridCol w="1621657">
                  <a:extLst>
                    <a:ext uri="{9D8B030D-6E8A-4147-A177-3AD203B41FA5}">
                      <a16:colId xmlns:a16="http://schemas.microsoft.com/office/drawing/2014/main" val="20001"/>
                    </a:ext>
                  </a:extLst>
                </a:gridCol>
                <a:gridCol w="3092055">
                  <a:extLst>
                    <a:ext uri="{9D8B030D-6E8A-4147-A177-3AD203B41FA5}">
                      <a16:colId xmlns:a16="http://schemas.microsoft.com/office/drawing/2014/main" val="20002"/>
                    </a:ext>
                  </a:extLst>
                </a:gridCol>
              </a:tblGrid>
              <a:tr h="57911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n-lt"/>
                        </a:rPr>
                        <a:t>Pipe/Culvert Plugs </a:t>
                      </a:r>
                    </a:p>
                  </a:txBody>
                  <a:tcPr marL="91442" marR="9144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7638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n-lt"/>
                      </a:endParaRPr>
                    </a:p>
                  </a:txBody>
                  <a:tcPr marL="91442" marR="91442"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n-lt"/>
                      </a:endParaRPr>
                    </a:p>
                  </a:txBody>
                  <a:tcPr marL="91442" marR="9144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36683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n-lt"/>
                      </a:endParaRPr>
                    </a:p>
                  </a:txBody>
                  <a:tcPr marL="91442" marR="91442"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n-lt"/>
                      </a:endParaRPr>
                    </a:p>
                  </a:txBody>
                  <a:tcPr marL="91442" marR="9144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51288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n-lt"/>
                      </a:endParaRPr>
                    </a:p>
                  </a:txBody>
                  <a:tcPr marL="91442" marR="91442"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n-lt"/>
                      </a:endParaRPr>
                    </a:p>
                  </a:txBody>
                  <a:tcPr marL="91442" marR="9144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Quantity:</a:t>
                      </a:r>
                    </a:p>
                  </a:txBody>
                  <a:tcPr marL="91442" marR="9144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n-lt"/>
                        </a:rPr>
                        <a:t>19 Total </a:t>
                      </a:r>
                    </a:p>
                  </a:txBody>
                  <a:tcPr marL="91442" marR="9144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Manufacturer:</a:t>
                      </a:r>
                    </a:p>
                  </a:txBody>
                  <a:tcPr marL="91442" marR="9144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n-lt"/>
                        </a:rPr>
                        <a:t>Cherne and Aero Tech Labs</a:t>
                      </a:r>
                    </a:p>
                  </a:txBody>
                  <a:tcPr marL="91442" marR="9144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Owner(s):</a:t>
                      </a:r>
                    </a:p>
                  </a:txBody>
                  <a:tcPr marL="91442" marR="9144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n-lt"/>
                        </a:rPr>
                        <a:t>6 each, ACS</a:t>
                      </a:r>
                    </a:p>
                  </a:txBody>
                  <a:tcPr marL="91442" marR="9144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n-lt"/>
                        </a:rPr>
                        <a:t>13 each, HAK</a:t>
                      </a:r>
                    </a:p>
                  </a:txBody>
                  <a:tcPr marL="91442" marR="9144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Specifications:</a:t>
                      </a:r>
                    </a:p>
                  </a:txBody>
                  <a:tcPr marL="91442" marR="9144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n-lt"/>
                        </a:rPr>
                        <a:t>1 – 6”, 1 – 8”, 2 – 12 to18”, 7 - 12 to 24”, 2 - 15 to 30”, 6 - 40”</a:t>
                      </a:r>
                    </a:p>
                  </a:txBody>
                  <a:tcPr marL="91442" marR="9144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45719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Function:</a:t>
                      </a:r>
                    </a:p>
                  </a:txBody>
                  <a:tcPr marL="91442" marR="9144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n-lt"/>
                        </a:rPr>
                        <a:t>Block pipes or culverts to provide containment during a response.</a:t>
                      </a:r>
                    </a:p>
                  </a:txBody>
                  <a:tcPr marL="91442" marR="91442"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n-lt"/>
                        </a:rPr>
                        <a:t>Auxiliary Equip:</a:t>
                      </a:r>
                    </a:p>
                  </a:txBody>
                  <a:tcPr marL="91442" marR="91442"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Air compressor and hose</a:t>
                      </a:r>
                    </a:p>
                  </a:txBody>
                  <a:tcPr marL="91442" marR="91442"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bl>
          </a:graphicData>
        </a:graphic>
      </p:graphicFrame>
      <p:grpSp>
        <p:nvGrpSpPr>
          <p:cNvPr id="110616" name="Group 63"/>
          <p:cNvGrpSpPr>
            <a:grpSpLocks/>
          </p:cNvGrpSpPr>
          <p:nvPr/>
        </p:nvGrpSpPr>
        <p:grpSpPr bwMode="auto">
          <a:xfrm>
            <a:off x="2078038" y="2292350"/>
            <a:ext cx="3752850" cy="4119563"/>
            <a:chOff x="2243" y="573"/>
            <a:chExt cx="2364" cy="2595"/>
          </a:xfrm>
        </p:grpSpPr>
        <p:grpSp>
          <p:nvGrpSpPr>
            <p:cNvPr id="110618" name="Group 64"/>
            <p:cNvGrpSpPr>
              <a:grpSpLocks/>
            </p:cNvGrpSpPr>
            <p:nvPr/>
          </p:nvGrpSpPr>
          <p:grpSpPr bwMode="auto">
            <a:xfrm>
              <a:off x="2243" y="573"/>
              <a:ext cx="1079" cy="2583"/>
              <a:chOff x="2243" y="573"/>
              <a:chExt cx="1079" cy="2583"/>
            </a:xfrm>
          </p:grpSpPr>
          <p:pic>
            <p:nvPicPr>
              <p:cNvPr id="110623" name="Picture 65" descr="Pipe Plugs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573"/>
                <a:ext cx="107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4" name="Picture 66" descr="Pipe Plugs (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1472"/>
                <a:ext cx="1079"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5" name="Picture 67" descr="Pipe Plugs (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2369"/>
                <a:ext cx="1079"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619" name="Group 68"/>
            <p:cNvGrpSpPr>
              <a:grpSpLocks/>
            </p:cNvGrpSpPr>
            <p:nvPr/>
          </p:nvGrpSpPr>
          <p:grpSpPr bwMode="auto">
            <a:xfrm>
              <a:off x="3528" y="573"/>
              <a:ext cx="1079" cy="2595"/>
              <a:chOff x="3528" y="573"/>
              <a:chExt cx="1079" cy="2595"/>
            </a:xfrm>
          </p:grpSpPr>
          <p:pic>
            <p:nvPicPr>
              <p:cNvPr id="110620" name="Picture 69" descr="Pipe Plugs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8" y="573"/>
                <a:ext cx="107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1" name="Picture 70" descr="Pipe Plugs (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8" y="2383"/>
                <a:ext cx="1079"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2" name="Picture 71" descr="Pipe Plugs (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8" y="1472"/>
                <a:ext cx="107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0617" name="Text Box 133"/>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55</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6547" name="Group 83"/>
          <p:cNvGraphicFramePr>
            <a:graphicFrameLocks noGrp="1"/>
          </p:cNvGraphicFramePr>
          <p:nvPr>
            <p:ph sz="half" idx="1"/>
          </p:nvPr>
        </p:nvGraphicFramePr>
        <p:xfrm>
          <a:off x="582613" y="1573213"/>
          <a:ext cx="6759575" cy="7011987"/>
        </p:xfrm>
        <a:graphic>
          <a:graphicData uri="http://schemas.openxmlformats.org/drawingml/2006/table">
            <a:tbl>
              <a:tblPr/>
              <a:tblGrid>
                <a:gridCol w="1614487">
                  <a:extLst>
                    <a:ext uri="{9D8B030D-6E8A-4147-A177-3AD203B41FA5}">
                      <a16:colId xmlns:a16="http://schemas.microsoft.com/office/drawing/2014/main" val="20000"/>
                    </a:ext>
                  </a:extLst>
                </a:gridCol>
                <a:gridCol w="5145088">
                  <a:extLst>
                    <a:ext uri="{9D8B030D-6E8A-4147-A177-3AD203B41FA5}">
                      <a16:colId xmlns:a16="http://schemas.microsoft.com/office/drawing/2014/main" val="20001"/>
                    </a:ext>
                  </a:extLst>
                </a:gridCol>
              </a:tblGrid>
              <a:tr h="622480">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Water Spray Trailer</a:t>
                      </a:r>
                    </a:p>
                  </a:txBody>
                  <a:tcPr marT="45700" marB="45700" horzOverflow="overflow">
                    <a:lnL cap="flat">
                      <a:noFill/>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76779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00" marB="45700" horzOverflow="overflow">
                    <a:lnL cap="flat">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30194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 Total </a:t>
                      </a: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104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mj-lt"/>
                          <a:ea typeface="+mn-ea"/>
                          <a:cs typeface="+mn-cs"/>
                        </a:rPr>
                        <a:t>Magnum Fire Systems</a:t>
                      </a: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0877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34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00" marB="45700" horzOverflow="overflow">
                    <a:lnL cap="flat">
                      <a:noFill/>
                    </a:lnL>
                    <a:lnR>
                      <a:noFill/>
                    </a:lnR>
                    <a:lnT>
                      <a:noFill/>
                    </a:lnT>
                    <a:lnB>
                      <a:noFill/>
                    </a:lnB>
                    <a:lnTlToBr>
                      <a:noFill/>
                    </a:lnTlToBr>
                    <a:lnBlToTr>
                      <a:noFill/>
                    </a:lnBlToTr>
                    <a:noFill/>
                  </a:tcPr>
                </a:tc>
                <a:tc>
                  <a:txBody>
                    <a:bodyPr/>
                    <a:lstStyle/>
                    <a:p>
                      <a:r>
                        <a:rPr kumimoji="0" lang="en-US" sz="1200" b="0" i="0" u="none" strike="noStrike" kern="1200" cap="none" normalizeH="0" baseline="0" dirty="0" smtClean="0">
                          <a:ln>
                            <a:noFill/>
                          </a:ln>
                          <a:solidFill>
                            <a:srgbClr val="000000"/>
                          </a:solidFill>
                          <a:effectLst/>
                          <a:latin typeface="+mj-lt"/>
                          <a:ea typeface="+mn-ea"/>
                          <a:cs typeface="+mn-cs"/>
                        </a:rPr>
                        <a:t>12’ trailer with insulated and heated housed fire pump water spray</a:t>
                      </a:r>
                      <a:endParaRPr kumimoji="0" lang="en-US" sz="1200" b="0" i="0" u="none" strike="noStrike" kern="1200" cap="none" normalizeH="0" baseline="0" dirty="0">
                        <a:ln>
                          <a:noFill/>
                        </a:ln>
                        <a:solidFill>
                          <a:srgbClr val="000000"/>
                        </a:solidFill>
                        <a:effectLst/>
                        <a:latin typeface="+mj-lt"/>
                        <a:ea typeface="+mn-ea"/>
                        <a:cs typeface="+mn-cs"/>
                      </a:endParaRP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34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system. Powered by a 4 cylinder air cooled Deutz diesel engine </a:t>
                      </a:r>
                      <a:endParaRPr kumimoji="0" lang="en-US" sz="1200" b="0" i="0" u="none" strike="noStrike" cap="none" normalizeH="0" baseline="0" dirty="0" smtClean="0">
                        <a:ln>
                          <a:noFill/>
                        </a:ln>
                        <a:solidFill>
                          <a:schemeClr val="tx1"/>
                        </a:solidFill>
                        <a:effectLst/>
                        <a:latin typeface="+mj-lt"/>
                      </a:endParaRP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34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and consists of a 300 gallon fresh water tank.</a:t>
                      </a: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834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Contain misted oil over a snow covered surface for mechanical </a:t>
                      </a: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834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mn-lt"/>
                          <a:ea typeface="+mn-ea"/>
                          <a:cs typeface="+mn-cs"/>
                        </a:rPr>
                        <a:t>recovery, particularly when high winds are expected to prevent </a:t>
                      </a: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834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00" marB="45700"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the misted snow from blowing away.</a:t>
                      </a: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2725" name="Text Box 8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56</a:t>
            </a:r>
          </a:p>
        </p:txBody>
      </p:sp>
      <p:pic>
        <p:nvPicPr>
          <p:cNvPr id="111641"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2601913"/>
            <a:ext cx="4044950"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6"/>
          <p:cNvSpPr txBox="1">
            <a:spLocks noChangeArrowheads="1"/>
          </p:cNvSpPr>
          <p:nvPr/>
        </p:nvSpPr>
        <p:spPr bwMode="auto">
          <a:xfrm>
            <a:off x="784225" y="2551113"/>
            <a:ext cx="65293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4500" b="1">
                <a:solidFill>
                  <a:srgbClr val="000066"/>
                </a:solidFill>
                <a:latin typeface="Century Gothic" panose="020B0502020202020204" pitchFamily="34" charset="0"/>
              </a:rPr>
              <a:t>In-Situ Burn Equipment</a:t>
            </a:r>
          </a:p>
          <a:p>
            <a:pPr algn="ctr">
              <a:spcBef>
                <a:spcPct val="50000"/>
              </a:spcBef>
            </a:pPr>
            <a:endParaRPr lang="en-US" altLang="en-US" sz="2700"/>
          </a:p>
        </p:txBody>
      </p:sp>
      <p:sp>
        <p:nvSpPr>
          <p:cNvPr id="70659" name="Text Box 9"/>
          <p:cNvSpPr txBox="1">
            <a:spLocks noChangeArrowheads="1"/>
          </p:cNvSpPr>
          <p:nvPr/>
        </p:nvSpPr>
        <p:spPr bwMode="auto">
          <a:xfrm>
            <a:off x="430213"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Section 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8"/>
          <p:cNvSpPr txBox="1">
            <a:spLocks noChangeArrowheads="1"/>
          </p:cNvSpPr>
          <p:nvPr/>
        </p:nvSpPr>
        <p:spPr bwMode="auto">
          <a:xfrm>
            <a:off x="1192213" y="3760788"/>
            <a:ext cx="4838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endParaRPr lang="en-US" altLang="en-US" sz="2700">
              <a:latin typeface="Century Gothic" panose="020B0502020202020204" pitchFamily="34" charset="0"/>
            </a:endParaRPr>
          </a:p>
        </p:txBody>
      </p:sp>
      <p:sp>
        <p:nvSpPr>
          <p:cNvPr id="41987" name="Text Box 9"/>
          <p:cNvSpPr txBox="1">
            <a:spLocks noChangeArrowheads="1"/>
          </p:cNvSpPr>
          <p:nvPr/>
        </p:nvSpPr>
        <p:spPr bwMode="auto">
          <a:xfrm>
            <a:off x="2230438" y="814388"/>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600" b="1">
                <a:latin typeface="Century Gothic" panose="020B0502020202020204" pitchFamily="34" charset="0"/>
              </a:rPr>
              <a:t>Table Of Contents - Continued</a:t>
            </a:r>
          </a:p>
        </p:txBody>
      </p:sp>
      <p:graphicFrame>
        <p:nvGraphicFramePr>
          <p:cNvPr id="494681" name="Group 1113"/>
          <p:cNvGraphicFramePr>
            <a:graphicFrameLocks noGrp="1"/>
          </p:cNvGraphicFramePr>
          <p:nvPr/>
        </p:nvGraphicFramePr>
        <p:xfrm>
          <a:off x="1100138" y="1357313"/>
          <a:ext cx="5786437" cy="7159625"/>
        </p:xfrm>
        <a:graphic>
          <a:graphicData uri="http://schemas.openxmlformats.org/drawingml/2006/table">
            <a:tbl>
              <a:tblPr/>
              <a:tblGrid>
                <a:gridCol w="4643437">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Desmi Skimmers (Ocean and Harbor)</a:t>
                      </a:r>
                    </a:p>
                  </a:txBody>
                  <a:tcPr marL="274318" marR="91439" marT="45724" marB="45724"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23</a:t>
                      </a:r>
                    </a:p>
                  </a:txBody>
                  <a:tcPr marL="274318" marR="91439" marT="45724" marB="45724"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561760260"/>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Disc Skimmers</a:t>
                      </a:r>
                    </a:p>
                  </a:txBody>
                  <a:tcPr marL="274318" marR="91439" marT="45724" marB="45724"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Page 24</a:t>
                      </a:r>
                    </a:p>
                  </a:txBody>
                  <a:tcPr marL="274318" marR="91439" marT="45705" marB="45705"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302540837"/>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Drum/Brush Skimmers</a:t>
                      </a:r>
                    </a:p>
                  </a:txBody>
                  <a:tcPr marL="274318" marR="91439" marT="45705" marB="45705"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25</a:t>
                      </a:r>
                    </a:p>
                  </a:txBody>
                  <a:tcPr marL="274318" marR="91439" marT="45705" marB="45705"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951067582"/>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Grooved Drum Skimmer w/Steam Coils and Steam Trailers</a:t>
                      </a:r>
                    </a:p>
                  </a:txBody>
                  <a:tcPr marL="274318" marR="91439" marT="45705" marB="45705"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Page 26</a:t>
                      </a:r>
                    </a:p>
                  </a:txBody>
                  <a:tcPr marL="274318" marR="91439" marT="45705" marB="45705"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4290206306"/>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Crucial Fuzzy Disc Skimmer</a:t>
                      </a:r>
                    </a:p>
                  </a:txBody>
                  <a:tcPr marL="274318" marR="91439" marT="45711" marB="45711"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27</a:t>
                      </a:r>
                    </a:p>
                  </a:txBody>
                  <a:tcPr marL="274318" marR="91439" marT="45711" marB="45711"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Crucial Fuzzy Drum Skimmer</a:t>
                      </a:r>
                    </a:p>
                  </a:txBody>
                  <a:tcPr marL="274318" marR="91439" marT="45711" marB="45711"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28</a:t>
                      </a:r>
                    </a:p>
                  </a:txBody>
                  <a:tcPr marL="274318" marR="91439" marT="45711" marB="45711"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1"/>
                  </a:ext>
                </a:extLst>
              </a:tr>
              <a:tr h="292409">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Lamor Brush Belt Skimmer and Rock Cleaners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29</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Skimmer Rope Mops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30</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SeaVac Heli-Skimmer</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31</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Manta Ray Skimmers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32</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Vac Units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33</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Mini Vac Units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34</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Air Power Units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35</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Snow Blowers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36</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Ice Augers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37</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entury Gothic" pitchFamily="34" charset="0"/>
                          <a:ea typeface="+mn-ea"/>
                          <a:cs typeface="+mn-cs"/>
                        </a:rPr>
                        <a:t>Jackhammers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38</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Chainsaws and Ice Trenching Tools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39</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Rube Witches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entury Gothic" pitchFamily="34" charset="0"/>
                          <a:ea typeface="+mn-ea"/>
                          <a:cs typeface="+mn-cs"/>
                        </a:rPr>
                        <a:t>Page 40</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Century Gothic" pitchFamily="34" charset="0"/>
                          <a:ea typeface="+mn-ea"/>
                          <a:cs typeface="+mn-cs"/>
                        </a:rPr>
                        <a:t>Containment</a:t>
                      </a:r>
                    </a:p>
                  </a:txBody>
                  <a:tcPr marL="0"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Century Gothic" pitchFamily="34" charset="0"/>
                          <a:ea typeface="+mn-ea"/>
                          <a:cs typeface="+mn-cs"/>
                        </a:rPr>
                        <a:t>Section D</a:t>
                      </a:r>
                    </a:p>
                  </a:txBody>
                  <a:tcPr marL="0"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4"/>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Delta/River Boom</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41</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5"/>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Boom Rudders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42</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6"/>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Boom Handler</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43</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7"/>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Shore Seal Boom</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44</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8"/>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T-Fence Boom</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45</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977788646"/>
                  </a:ext>
                </a:extLst>
              </a:tr>
              <a:tr h="286134">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Kepner Boom Reel Packs</a:t>
                      </a:r>
                    </a:p>
                  </a:txBody>
                  <a:tcPr marL="274318" marR="91439" marT="45711" marB="45711"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46</a:t>
                      </a:r>
                    </a:p>
                  </a:txBody>
                  <a:tcPr marL="274318" marR="91439" marT="45711" marB="457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9"/>
                  </a:ext>
                </a:extLst>
              </a:tr>
            </a:tbl>
          </a:graphicData>
        </a:graphic>
      </p:graphicFrame>
      <p:sp>
        <p:nvSpPr>
          <p:cNvPr id="42039" name="Text Box 1091"/>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II</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333912063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5526" name="Group 86"/>
          <p:cNvGraphicFramePr>
            <a:graphicFrameLocks noGrp="1"/>
          </p:cNvGraphicFramePr>
          <p:nvPr>
            <p:ph sz="half" idx="1"/>
          </p:nvPr>
        </p:nvGraphicFramePr>
        <p:xfrm>
          <a:off x="573088" y="1795463"/>
          <a:ext cx="6759575" cy="4652963"/>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57912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Helitorch Gelled Fuel Mixers</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43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25">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 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Simplex</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27432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300 gallons, 1 each trailer mounted and 1 each skid mounted</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Mix gelled fuel for aerial helitorches. Not DOT approved, must be filled onsite</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13682" name="Picture 50" descr="Heli Torch Jelled Fuel Mixer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75" y="2508250"/>
            <a:ext cx="26384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508250"/>
            <a:ext cx="25558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Text Box 59"/>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57</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6547" name="Group 83"/>
          <p:cNvGraphicFramePr>
            <a:graphicFrameLocks noGrp="1"/>
          </p:cNvGraphicFramePr>
          <p:nvPr>
            <p:ph sz="half" idx="1"/>
          </p:nvPr>
        </p:nvGraphicFramePr>
        <p:xfrm>
          <a:off x="573088" y="1795463"/>
          <a:ext cx="6759575" cy="5772150"/>
        </p:xfrm>
        <a:graphic>
          <a:graphicData uri="http://schemas.openxmlformats.org/drawingml/2006/table">
            <a:tbl>
              <a:tblPr/>
              <a:tblGrid>
                <a:gridCol w="1614487">
                  <a:extLst>
                    <a:ext uri="{9D8B030D-6E8A-4147-A177-3AD203B41FA5}">
                      <a16:colId xmlns:a16="http://schemas.microsoft.com/office/drawing/2014/main" val="20000"/>
                    </a:ext>
                  </a:extLst>
                </a:gridCol>
                <a:gridCol w="5145088">
                  <a:extLst>
                    <a:ext uri="{9D8B030D-6E8A-4147-A177-3AD203B41FA5}">
                      <a16:colId xmlns:a16="http://schemas.microsoft.com/office/drawing/2014/main" val="20001"/>
                    </a:ext>
                  </a:extLst>
                </a:gridCol>
              </a:tblGrid>
              <a:tr h="579115">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Handheld Igniters</a:t>
                      </a:r>
                    </a:p>
                  </a:txBody>
                  <a:tcPr marT="45691" marB="45691" horzOverflow="overflow">
                    <a:lnL cap="flat">
                      <a:noFill/>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15908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691" marB="45691" horzOverflow="overflow">
                    <a:lnL cap="flat">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2887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Approximately 1,000 units</a:t>
                      </a: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87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691" marB="4569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Elastec and </a:t>
                      </a:r>
                      <a:r>
                        <a:rPr kumimoji="0" lang="en-US" sz="1200" b="0" i="0" u="none" strike="noStrike" cap="none" normalizeH="0" baseline="0" dirty="0" err="1" smtClean="0">
                          <a:ln>
                            <a:noFill/>
                          </a:ln>
                          <a:solidFill>
                            <a:srgbClr val="000000"/>
                          </a:solidFill>
                          <a:effectLst/>
                          <a:latin typeface="+mj-lt"/>
                        </a:rPr>
                        <a:t>Energetex</a:t>
                      </a:r>
                      <a:endParaRPr kumimoji="0" lang="en-US" sz="1200" b="0" i="0" u="none" strike="noStrike" cap="none" normalizeH="0" baseline="0" dirty="0" smtClean="0">
                        <a:ln>
                          <a:noFill/>
                        </a:ln>
                        <a:solidFill>
                          <a:srgbClr val="000000"/>
                        </a:solidFill>
                        <a:effectLst/>
                        <a:latin typeface="+mj-lt"/>
                      </a:endParaRPr>
                    </a:p>
                  </a:txBody>
                  <a:tcPr marT="45691" marB="4569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8714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691" marB="4569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691" marB="4569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2077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691" marB="4569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Tin can style with hand held igniter</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Plastic container filled with gelling agent with float</a:t>
                      </a:r>
                    </a:p>
                  </a:txBody>
                  <a:tcPr marT="45691" marB="4569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2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691" marB="45691"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Hand held igniter for in-situ burning.</a:t>
                      </a:r>
                    </a:p>
                  </a:txBody>
                  <a:tcPr marT="45691" marB="4569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28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691" marB="45691" horzOverflow="overflow">
                    <a:lnL cap="flat">
                      <a:noFill/>
                    </a:lnL>
                    <a:lnR>
                      <a:noFill/>
                    </a:lnR>
                    <a:lnT>
                      <a:noFill/>
                    </a:lnT>
                    <a:lnB cap="flat">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Battery pack or an ignition source, handheld flare, fuel</a:t>
                      </a:r>
                    </a:p>
                  </a:txBody>
                  <a:tcPr marT="45691" marB="45691"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114706" name="Picture 43" descr="Air Deployable Igni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2843213"/>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5" name="Text Box 84"/>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58</a:t>
            </a:r>
          </a:p>
        </p:txBody>
      </p:sp>
      <p:pic>
        <p:nvPicPr>
          <p:cNvPr id="114708" name="Picture 20"/>
          <p:cNvPicPr>
            <a:picLocks noChangeAspect="1" noChangeArrowheads="1"/>
          </p:cNvPicPr>
          <p:nvPr/>
        </p:nvPicPr>
        <p:blipFill>
          <a:blip r:embed="rId3">
            <a:extLst>
              <a:ext uri="{28A0092B-C50C-407E-A947-70E740481C1C}">
                <a14:useLocalDpi xmlns:a14="http://schemas.microsoft.com/office/drawing/2010/main" val="0"/>
              </a:ext>
            </a:extLst>
          </a:blip>
          <a:srcRect l="20235" t="22073" r="18314" b="16473"/>
          <a:stretch>
            <a:fillRect/>
          </a:stretch>
        </p:blipFill>
        <p:spPr bwMode="auto">
          <a:xfrm>
            <a:off x="3957638" y="2843213"/>
            <a:ext cx="2879725"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8631" name="Group 119"/>
          <p:cNvGraphicFramePr>
            <a:graphicFrameLocks noGrp="1"/>
          </p:cNvGraphicFramePr>
          <p:nvPr>
            <p:ph sz="half" idx="1"/>
          </p:nvPr>
        </p:nvGraphicFramePr>
        <p:xfrm>
          <a:off x="430213" y="1357313"/>
          <a:ext cx="7056437" cy="7561262"/>
        </p:xfrm>
        <a:graphic>
          <a:graphicData uri="http://schemas.openxmlformats.org/drawingml/2006/table">
            <a:tbl>
              <a:tblPr/>
              <a:tblGrid>
                <a:gridCol w="1685526">
                  <a:extLst>
                    <a:ext uri="{9D8B030D-6E8A-4147-A177-3AD203B41FA5}">
                      <a16:colId xmlns:a16="http://schemas.microsoft.com/office/drawing/2014/main" val="20000"/>
                    </a:ext>
                  </a:extLst>
                </a:gridCol>
                <a:gridCol w="643098">
                  <a:extLst>
                    <a:ext uri="{9D8B030D-6E8A-4147-A177-3AD203B41FA5}">
                      <a16:colId xmlns:a16="http://schemas.microsoft.com/office/drawing/2014/main" val="20001"/>
                    </a:ext>
                  </a:extLst>
                </a:gridCol>
                <a:gridCol w="872432">
                  <a:extLst>
                    <a:ext uri="{9D8B030D-6E8A-4147-A177-3AD203B41FA5}">
                      <a16:colId xmlns:a16="http://schemas.microsoft.com/office/drawing/2014/main" val="20002"/>
                    </a:ext>
                  </a:extLst>
                </a:gridCol>
                <a:gridCol w="1534775">
                  <a:extLst>
                    <a:ext uri="{9D8B030D-6E8A-4147-A177-3AD203B41FA5}">
                      <a16:colId xmlns:a16="http://schemas.microsoft.com/office/drawing/2014/main" val="20003"/>
                    </a:ext>
                  </a:extLst>
                </a:gridCol>
                <a:gridCol w="2320606">
                  <a:extLst>
                    <a:ext uri="{9D8B030D-6E8A-4147-A177-3AD203B41FA5}">
                      <a16:colId xmlns:a16="http://schemas.microsoft.com/office/drawing/2014/main" val="20004"/>
                    </a:ext>
                  </a:extLst>
                </a:gridCol>
              </a:tblGrid>
              <a:tr h="621437">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Fire Boom</a:t>
                      </a:r>
                    </a:p>
                  </a:txBody>
                  <a:tcPr marL="91441" marR="91441" marT="45728" marB="4572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5799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1" marR="91441" marT="45728" marB="45728"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1" marR="91441" marT="45728" marB="45728"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41" marR="91441" marT="45728" marB="4572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10717">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1" marR="91441" marT="45728" marB="4572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86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41" marR="91441" marT="45728" marB="4572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19,900 ft.,  Total, (500’ of this is training boom)</a:t>
                      </a:r>
                    </a:p>
                  </a:txBody>
                  <a:tcPr marL="91441" marR="91441"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6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41" marR="91441" marT="45728" marB="4572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3M, Applied Fabrics, and Elastec American Marine</a:t>
                      </a:r>
                    </a:p>
                  </a:txBody>
                  <a:tcPr marL="91441" marR="91441"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86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41" marR="91441" marT="45728" marB="4572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16,100 ft., ACS</a:t>
                      </a:r>
                    </a:p>
                  </a:txBody>
                  <a:tcPr marL="91441" marR="91441" marT="45728" marB="45728"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1,000 ft., CPAI</a:t>
                      </a:r>
                    </a:p>
                  </a:txBody>
                  <a:tcPr marL="91441" marR="91441" marT="45728" marB="4572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 </a:t>
                      </a:r>
                    </a:p>
                  </a:txBody>
                  <a:tcPr marL="91441" marR="91441" marT="45728" marB="4572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86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41" marR="91441" marT="45728" marB="4572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2,800 ft., HAK</a:t>
                      </a:r>
                    </a:p>
                  </a:txBody>
                  <a:tcPr marL="91441" marR="91441" marT="45728" marB="45728"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1" marR="91441" marT="45728" marB="4572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41" marR="91441" marT="45728" marB="4572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12145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41" marR="91441" marT="45728" marB="4572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Sizes ranging from 20” to 42”</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3 M – 10,400 ft.  -  20” to 42”</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Elastec - 6500 ft.  - 27” to 33” Hydro Boom</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rgbClr val="000000"/>
                          </a:solidFill>
                          <a:effectLst/>
                          <a:latin typeface="+mj-lt"/>
                        </a:rPr>
                        <a:t>Applied - 3000 ft. - 30” Pyro Boom</a:t>
                      </a:r>
                    </a:p>
                  </a:txBody>
                  <a:tcPr marL="91441" marR="91441"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9735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41" marR="91441" marT="45728" marB="45728"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Containment of product for in-situ burning.</a:t>
                      </a:r>
                    </a:p>
                  </a:txBody>
                  <a:tcPr marL="91441" marR="91441" marT="45728" marB="45728"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044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41" marR="91441" marT="45728" marB="45728"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Tow bridles and boat for deployment and means of towing</a:t>
                      </a:r>
                    </a:p>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500’ of Elastec training boom, not suitable for response.</a:t>
                      </a:r>
                    </a:p>
                  </a:txBody>
                  <a:tcPr marL="91441" marR="91441" marT="45728" marB="45728"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15739" name="Picture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375" y="4098925"/>
            <a:ext cx="2057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0" name="Picture 57" descr="boom,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2365375"/>
            <a:ext cx="22098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1" name="Picture 58" descr="Boom, Fire3M 003-01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2382838"/>
            <a:ext cx="2057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2" name="Text Box 82"/>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59</a:t>
            </a:r>
          </a:p>
        </p:txBody>
      </p:sp>
      <p:pic>
        <p:nvPicPr>
          <p:cNvPr id="115743"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0" y="4098925"/>
            <a:ext cx="19446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4"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7275" y="3827463"/>
            <a:ext cx="16033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49644" name="Group 108"/>
          <p:cNvGraphicFramePr>
            <a:graphicFrameLocks noGrp="1"/>
          </p:cNvGraphicFramePr>
          <p:nvPr>
            <p:ph sz="half" idx="1"/>
          </p:nvPr>
        </p:nvGraphicFramePr>
        <p:xfrm>
          <a:off x="573088" y="1795463"/>
          <a:ext cx="6759575" cy="6140451"/>
        </p:xfrm>
        <a:graphic>
          <a:graphicData uri="http://schemas.openxmlformats.org/drawingml/2006/table">
            <a:tbl>
              <a:tblPr/>
              <a:tblGrid>
                <a:gridCol w="1614487">
                  <a:extLst>
                    <a:ext uri="{9D8B030D-6E8A-4147-A177-3AD203B41FA5}">
                      <a16:colId xmlns:a16="http://schemas.microsoft.com/office/drawing/2014/main" val="20000"/>
                    </a:ext>
                  </a:extLst>
                </a:gridCol>
                <a:gridCol w="546100">
                  <a:extLst>
                    <a:ext uri="{9D8B030D-6E8A-4147-A177-3AD203B41FA5}">
                      <a16:colId xmlns:a16="http://schemas.microsoft.com/office/drawing/2014/main" val="20001"/>
                    </a:ext>
                  </a:extLst>
                </a:gridCol>
                <a:gridCol w="1081088">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2222500">
                  <a:extLst>
                    <a:ext uri="{9D8B030D-6E8A-4147-A177-3AD203B41FA5}">
                      <a16:colId xmlns:a16="http://schemas.microsoft.com/office/drawing/2014/main" val="20004"/>
                    </a:ext>
                  </a:extLst>
                </a:gridCol>
              </a:tblGrid>
              <a:tr h="579108">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Helitorches</a:t>
                      </a:r>
                    </a:p>
                  </a:txBody>
                  <a:tcPr marT="45714" marB="45714"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158">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4" marB="45714"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4" marB="4571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63841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4" marB="45714"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743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6 Total </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43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Simplex</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30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8730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55 gallon</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15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4" marB="45714"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Ignition of hydrocarbon products during in-situ burn operations.</a:t>
                      </a:r>
                    </a:p>
                  </a:txBody>
                  <a:tcPr marT="45714" marB="45714"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809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4" marB="45714"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Helicopter remote control box, spare 55 gallon drums</a:t>
                      </a:r>
                    </a:p>
                  </a:txBody>
                  <a:tcPr marT="45714" marB="45714"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16758" name="Picture 63" descr="Helitorch 035-06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2508250"/>
            <a:ext cx="215741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9" name="Picture 64" descr="Helitorch 040-0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700" y="4776788"/>
            <a:ext cx="2232025"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0" name="Picture 65" descr="helitor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7638" y="2508250"/>
            <a:ext cx="2305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7" name="Text Box 7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60</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6"/>
          <p:cNvSpPr txBox="1">
            <a:spLocks noChangeArrowheads="1"/>
          </p:cNvSpPr>
          <p:nvPr/>
        </p:nvSpPr>
        <p:spPr bwMode="auto">
          <a:xfrm>
            <a:off x="784225" y="2551113"/>
            <a:ext cx="65293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4500" b="1">
                <a:solidFill>
                  <a:srgbClr val="000066"/>
                </a:solidFill>
                <a:latin typeface="Century Gothic" panose="020B0502020202020204" pitchFamily="34" charset="0"/>
              </a:rPr>
              <a:t>Transfer </a:t>
            </a:r>
            <a:r>
              <a:rPr lang="en-US" altLang="en-US" sz="2400" b="1">
                <a:solidFill>
                  <a:srgbClr val="000066"/>
                </a:solidFill>
                <a:latin typeface="Century Gothic" panose="020B0502020202020204" pitchFamily="34" charset="0"/>
              </a:rPr>
              <a:t>and </a:t>
            </a:r>
            <a:r>
              <a:rPr lang="en-US" altLang="en-US" sz="4500" b="1">
                <a:solidFill>
                  <a:srgbClr val="000066"/>
                </a:solidFill>
                <a:latin typeface="Century Gothic" panose="020B0502020202020204" pitchFamily="34" charset="0"/>
              </a:rPr>
              <a:t>Storage</a:t>
            </a:r>
          </a:p>
          <a:p>
            <a:pPr algn="ctr">
              <a:spcBef>
                <a:spcPct val="50000"/>
              </a:spcBef>
            </a:pPr>
            <a:endParaRPr lang="en-US" altLang="en-US" sz="2700"/>
          </a:p>
        </p:txBody>
      </p:sp>
      <p:sp>
        <p:nvSpPr>
          <p:cNvPr id="117763" name="Text Box 9"/>
          <p:cNvSpPr txBox="1">
            <a:spLocks noChangeArrowheads="1"/>
          </p:cNvSpPr>
          <p:nvPr/>
        </p:nvSpPr>
        <p:spPr bwMode="auto">
          <a:xfrm>
            <a:off x="430213"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Section F</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1800" dirty="0" smtClean="0"/>
              <a:t>This page intentionally left blank.</a:t>
            </a:r>
            <a:endParaRPr lang="en-US" sz="1800" dirty="0"/>
          </a:p>
        </p:txBody>
      </p:sp>
    </p:spTree>
    <p:extLst>
      <p:ext uri="{BB962C8B-B14F-4D97-AF65-F5344CB8AC3E}">
        <p14:creationId xmlns:p14="http://schemas.microsoft.com/office/powerpoint/2010/main" val="78823821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0643" name="Group 83"/>
          <p:cNvGraphicFramePr>
            <a:graphicFrameLocks noGrp="1"/>
          </p:cNvGraphicFramePr>
          <p:nvPr>
            <p:ph sz="half" idx="1"/>
          </p:nvPr>
        </p:nvGraphicFramePr>
        <p:xfrm>
          <a:off x="573088" y="1795463"/>
          <a:ext cx="6192837" cy="6588134"/>
        </p:xfrm>
        <a:graphic>
          <a:graphicData uri="http://schemas.openxmlformats.org/drawingml/2006/table">
            <a:tbl>
              <a:tblPr/>
              <a:tblGrid>
                <a:gridCol w="1479125">
                  <a:extLst>
                    <a:ext uri="{9D8B030D-6E8A-4147-A177-3AD203B41FA5}">
                      <a16:colId xmlns:a16="http://schemas.microsoft.com/office/drawing/2014/main" val="20000"/>
                    </a:ext>
                  </a:extLst>
                </a:gridCol>
                <a:gridCol w="1490761">
                  <a:extLst>
                    <a:ext uri="{9D8B030D-6E8A-4147-A177-3AD203B41FA5}">
                      <a16:colId xmlns:a16="http://schemas.microsoft.com/office/drawing/2014/main" val="20001"/>
                    </a:ext>
                  </a:extLst>
                </a:gridCol>
                <a:gridCol w="3222951">
                  <a:extLst>
                    <a:ext uri="{9D8B030D-6E8A-4147-A177-3AD203B41FA5}">
                      <a16:colId xmlns:a16="http://schemas.microsoft.com/office/drawing/2014/main" val="20002"/>
                    </a:ext>
                  </a:extLst>
                </a:gridCol>
              </a:tblGrid>
              <a:tr h="57907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Barges 125 BBL</a:t>
                      </a:r>
                    </a:p>
                  </a:txBody>
                  <a:tcPr marL="91431" marR="91431" marT="45696" marB="4569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32">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L="91431" marR="91431" marT="45696" marB="4569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6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31" marR="91431" marT="45696" marB="45696"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31" marR="91431" marT="45696" marB="4569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83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31" marR="91431" marT="45696" marB="4569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 Total </a:t>
                      </a:r>
                    </a:p>
                  </a:txBody>
                  <a:tcPr marL="91431" marR="91431" marT="45696" marB="4569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7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31" marR="91431" marT="45696" marB="4569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North Wind Marine</a:t>
                      </a:r>
                    </a:p>
                  </a:txBody>
                  <a:tcPr marL="91431" marR="91431" marT="45696" marB="4569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1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31" marR="91431" marT="45696" marB="4569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ACS</a:t>
                      </a:r>
                    </a:p>
                  </a:txBody>
                  <a:tcPr marL="91431" marR="91431" marT="45696" marB="4569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96718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31" marR="91431" marT="45696" marB="4569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Draft: 1’ empty, 3’ full</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125 bbls, </a:t>
                      </a:r>
                      <a:r>
                        <a:rPr kumimoji="0" lang="en-US" sz="1200" b="0" i="0" u="none" strike="noStrike" kern="1200" cap="none" normalizeH="0" baseline="0" dirty="0" smtClean="0">
                          <a:ln>
                            <a:noFill/>
                          </a:ln>
                          <a:solidFill>
                            <a:srgbClr val="000000"/>
                          </a:solidFill>
                          <a:effectLst/>
                          <a:latin typeface="+mn-lt"/>
                          <a:ea typeface="+mn-ea"/>
                          <a:cs typeface="+mn-cs"/>
                        </a:rPr>
                        <a:t>29’  x 10’x  5’</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5,200 lbs.</a:t>
                      </a:r>
                    </a:p>
                  </a:txBody>
                  <a:tcPr marL="91431" marR="91431" marT="45696" marB="4569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31" marR="91431" marT="45696" marB="4569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Storage and transportation of product from skimming vessels to off loading point.</a:t>
                      </a:r>
                    </a:p>
                  </a:txBody>
                  <a:tcPr marL="91431" marR="91431" marT="45696" marB="4569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636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31" marR="91431" marT="45696" marB="45696"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Off loading pumps</a:t>
                      </a:r>
                    </a:p>
                  </a:txBody>
                  <a:tcPr marL="91431" marR="91431" marT="45696" marB="45696"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18804" name="Pictur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3" y="2436813"/>
            <a:ext cx="40227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5" name="Text Box 81"/>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61</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2711" name="Group 103"/>
          <p:cNvGraphicFramePr>
            <a:graphicFrameLocks noGrp="1"/>
          </p:cNvGraphicFramePr>
          <p:nvPr>
            <p:ph sz="half" idx="1"/>
          </p:nvPr>
        </p:nvGraphicFramePr>
        <p:xfrm>
          <a:off x="573088" y="1795463"/>
          <a:ext cx="6626225" cy="7075496"/>
        </p:xfrm>
        <a:graphic>
          <a:graphicData uri="http://schemas.openxmlformats.org/drawingml/2006/table">
            <a:tbl>
              <a:tblPr/>
              <a:tblGrid>
                <a:gridCol w="1582637">
                  <a:extLst>
                    <a:ext uri="{9D8B030D-6E8A-4147-A177-3AD203B41FA5}">
                      <a16:colId xmlns:a16="http://schemas.microsoft.com/office/drawing/2014/main" val="20000"/>
                    </a:ext>
                  </a:extLst>
                </a:gridCol>
                <a:gridCol w="1595089">
                  <a:extLst>
                    <a:ext uri="{9D8B030D-6E8A-4147-A177-3AD203B41FA5}">
                      <a16:colId xmlns:a16="http://schemas.microsoft.com/office/drawing/2014/main" val="20001"/>
                    </a:ext>
                  </a:extLst>
                </a:gridCol>
                <a:gridCol w="3448499">
                  <a:extLst>
                    <a:ext uri="{9D8B030D-6E8A-4147-A177-3AD203B41FA5}">
                      <a16:colId xmlns:a16="http://schemas.microsoft.com/office/drawing/2014/main" val="20002"/>
                    </a:ext>
                  </a:extLst>
                </a:gridCol>
              </a:tblGrid>
              <a:tr h="57905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Barges 249 BBL</a:t>
                      </a:r>
                    </a:p>
                  </a:txBody>
                  <a:tcPr marL="91450" marR="91450" marT="45688" marB="4568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0759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mj-lt"/>
                        </a:rPr>
                        <a:t/>
                      </a:r>
                      <a:br>
                        <a:rPr kumimoji="0" lang="en-US" sz="3200" b="0" i="0" u="none" strike="noStrike" cap="none" normalizeH="0" baseline="0" dirty="0" smtClean="0">
                          <a:ln>
                            <a:noFill/>
                          </a:ln>
                          <a:solidFill>
                            <a:schemeClr val="tx1"/>
                          </a:solidFill>
                          <a:effectLst/>
                          <a:latin typeface="+mj-lt"/>
                        </a:rPr>
                      </a:br>
                      <a:endParaRPr kumimoji="0" lang="en-US" sz="3200" b="0" i="0" u="none" strike="noStrike" cap="none" normalizeH="0" baseline="0" dirty="0" smtClean="0">
                        <a:ln>
                          <a:noFill/>
                        </a:ln>
                        <a:solidFill>
                          <a:schemeClr val="tx1"/>
                        </a:solidFill>
                        <a:effectLst/>
                        <a:latin typeface="+mj-lt"/>
                      </a:endParaRPr>
                    </a:p>
                  </a:txBody>
                  <a:tcPr marL="91450" marR="91450" marT="45688" marB="4568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15">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L="91450" marR="91450" marT="45688" marB="45688"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L="91450" marR="91450"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78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L="91450" marR="91450"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13 Total </a:t>
                      </a:r>
                    </a:p>
                  </a:txBody>
                  <a:tcPr marL="91450" marR="91450"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7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L="91450" marR="91450"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Kvichak Marine Industries</a:t>
                      </a:r>
                    </a:p>
                  </a:txBody>
                  <a:tcPr marL="91450" marR="91450"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13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L="91450" marR="91450" marT="45688" marB="4568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10 each, ACS</a:t>
                      </a:r>
                    </a:p>
                  </a:txBody>
                  <a:tcPr marL="91450" marR="91450"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3 each, HAK          </a:t>
                      </a:r>
                    </a:p>
                  </a:txBody>
                  <a:tcPr marL="91450" marR="91450"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9671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L="91450" marR="91450"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Draft: 1’ empty, 4’ full</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249 bbls, 40’  x 11’  x  5’6”</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10,875 lbs.</a:t>
                      </a:r>
                    </a:p>
                  </a:txBody>
                  <a:tcPr marL="91450" marR="91450"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L="91450" marR="91450"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Storage and transportation of product from skimming vessels to off loading point.</a:t>
                      </a:r>
                    </a:p>
                  </a:txBody>
                  <a:tcPr marL="91450" marR="91450"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630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L="91450" marR="91450" marT="45688" marB="45688"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Off loading pumps</a:t>
                      </a:r>
                    </a:p>
                  </a:txBody>
                  <a:tcPr marL="91450" marR="91450" marT="45688" marB="45688"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19829" name="Picture 54" descr="freighter &amp; 249 b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063" y="2454275"/>
            <a:ext cx="260667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0" name="Picture 55" descr="Boat &amp; B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875" y="4165600"/>
            <a:ext cx="29860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1" name="Picture 57" descr="barge,2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7638" y="2459038"/>
            <a:ext cx="28400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32" name="Text Box 70"/>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62</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6"/>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519221" name="Group 53"/>
          <p:cNvGraphicFramePr>
            <a:graphicFrameLocks noGrp="1"/>
          </p:cNvGraphicFramePr>
          <p:nvPr>
            <p:ph sz="half" idx="1"/>
          </p:nvPr>
        </p:nvGraphicFramePr>
        <p:xfrm>
          <a:off x="573088" y="1795463"/>
          <a:ext cx="6759575" cy="7070735"/>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05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Barge 650 BBL</a:t>
                      </a:r>
                    </a:p>
                  </a:txBody>
                  <a:tcPr marT="45688" marB="45688"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07595">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Century Gothic" pitchFamily="34" charset="0"/>
                        </a:rPr>
                        <a:t> </a:t>
                      </a: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Century Gothic" pitchFamily="34" charset="0"/>
                        </a:rPr>
                        <a:t/>
                      </a:r>
                      <a:br>
                        <a:rPr kumimoji="0" lang="en-US" sz="3200" b="0" i="0" u="none" strike="noStrike" cap="none" normalizeH="0" baseline="0" dirty="0" smtClean="0">
                          <a:ln>
                            <a:noFill/>
                          </a:ln>
                          <a:solidFill>
                            <a:schemeClr val="tx1"/>
                          </a:solidFill>
                          <a:effectLst/>
                          <a:latin typeface="Century Gothic" pitchFamily="34" charset="0"/>
                        </a:rPr>
                      </a:br>
                      <a:endParaRPr kumimoji="0" lang="en-US" sz="3200" b="0" i="0" u="none" strike="noStrike" cap="none" normalizeH="0" baseline="0" dirty="0" smtClean="0">
                        <a:ln>
                          <a:noFill/>
                        </a:ln>
                        <a:solidFill>
                          <a:schemeClr val="tx1"/>
                        </a:solidFill>
                        <a:effectLst/>
                        <a:latin typeface="Century Gothic" pitchFamily="34" charset="0"/>
                      </a:endParaRPr>
                    </a:p>
                  </a:txBody>
                  <a:tcPr marT="45688" marB="45688"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1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688" marB="45688"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7919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7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American Eagle</a:t>
                      </a:r>
                    </a:p>
                  </a:txBody>
                  <a:tcPr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55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688" marB="45688"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marT="45688" marB="4568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688" marB="45688"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96716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Draft: 1’ empty, 5’ 6” full</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650 bbls, 62’ x 16 ’ x 6’6”</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rgbClr val="000000"/>
                          </a:solidFill>
                          <a:effectLst/>
                          <a:latin typeface="+mn-lt"/>
                          <a:ea typeface="+mn-ea"/>
                          <a:cs typeface="+mn-cs"/>
                        </a:rPr>
                        <a:t>35,000 lbs.</a:t>
                      </a:r>
                    </a:p>
                  </a:txBody>
                  <a:tcPr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1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688" marB="45688"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Storage and transportation of product from skimming vessels to off loading point.</a:t>
                      </a:r>
                    </a:p>
                  </a:txBody>
                  <a:tcPr marT="45688" marB="45688"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472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688" marB="45688"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Off loading pumps and hydraulic power unit</a:t>
                      </a:r>
                    </a:p>
                  </a:txBody>
                  <a:tcPr marT="45688" marB="45688"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20853" name="Text Box 51"/>
          <p:cNvSpPr txBox="1">
            <a:spLocks noChangeArrowheads="1"/>
          </p:cNvSpPr>
          <p:nvPr/>
        </p:nvSpPr>
        <p:spPr bwMode="auto">
          <a:xfrm>
            <a:off x="357188" y="9061450"/>
            <a:ext cx="698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63</a:t>
            </a:r>
          </a:p>
        </p:txBody>
      </p:sp>
      <p:pic>
        <p:nvPicPr>
          <p:cNvPr id="120854" name="Picture 54" descr="650 Barge 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2436813"/>
            <a:ext cx="4494212"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8"/>
          <p:cNvSpPr txBox="1">
            <a:spLocks noChangeArrowheads="1"/>
          </p:cNvSpPr>
          <p:nvPr/>
        </p:nvSpPr>
        <p:spPr bwMode="auto">
          <a:xfrm>
            <a:off x="1192213" y="3760788"/>
            <a:ext cx="48387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endParaRPr lang="en-US" altLang="en-US" sz="2700"/>
          </a:p>
        </p:txBody>
      </p:sp>
      <p:sp>
        <p:nvSpPr>
          <p:cNvPr id="43011" name="Text Box 9"/>
          <p:cNvSpPr txBox="1">
            <a:spLocks noChangeArrowheads="1"/>
          </p:cNvSpPr>
          <p:nvPr/>
        </p:nvSpPr>
        <p:spPr bwMode="auto">
          <a:xfrm>
            <a:off x="2230438" y="814388"/>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600" b="1">
                <a:latin typeface="Century Gothic" panose="020B0502020202020204" pitchFamily="34" charset="0"/>
              </a:rPr>
              <a:t>Table Of Contents - Continued</a:t>
            </a:r>
          </a:p>
        </p:txBody>
      </p:sp>
      <p:graphicFrame>
        <p:nvGraphicFramePr>
          <p:cNvPr id="481009" name="Group 753"/>
          <p:cNvGraphicFramePr>
            <a:graphicFrameLocks noGrp="1"/>
          </p:cNvGraphicFramePr>
          <p:nvPr/>
        </p:nvGraphicFramePr>
        <p:xfrm>
          <a:off x="1077913" y="1357313"/>
          <a:ext cx="5781675" cy="7131058"/>
        </p:xfrm>
        <a:graphic>
          <a:graphicData uri="http://schemas.openxmlformats.org/drawingml/2006/table">
            <a:tbl>
              <a:tblPr/>
              <a:tblGrid>
                <a:gridCol w="4643927">
                  <a:extLst>
                    <a:ext uri="{9D8B030D-6E8A-4147-A177-3AD203B41FA5}">
                      <a16:colId xmlns:a16="http://schemas.microsoft.com/office/drawing/2014/main" val="20000"/>
                    </a:ext>
                  </a:extLst>
                </a:gridCol>
                <a:gridCol w="1137748">
                  <a:extLst>
                    <a:ext uri="{9D8B030D-6E8A-4147-A177-3AD203B41FA5}">
                      <a16:colId xmlns:a16="http://schemas.microsoft.com/office/drawing/2014/main" val="20001"/>
                    </a:ext>
                  </a:extLst>
                </a:gridCol>
              </a:tblGrid>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NOFI Ocean Boom</a:t>
                      </a:r>
                    </a:p>
                  </a:txBody>
                  <a:tcPr marL="274318" marR="91439" marT="45711" marB="45711"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47</a:t>
                      </a:r>
                    </a:p>
                  </a:txBody>
                  <a:tcPr marL="274318" marR="91439" marT="45711" marB="45711"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3611325930"/>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entury Gothic" pitchFamily="34" charset="0"/>
                          <a:ea typeface="+mn-ea"/>
                          <a:cs typeface="+mn-cs"/>
                        </a:rPr>
                        <a:t>NOFI Harbor Buster</a:t>
                      </a:r>
                    </a:p>
                  </a:txBody>
                  <a:tcPr marL="274318" marR="91439" marT="45711" marB="45711" horzOverflow="overflow">
                    <a:lnL>
                      <a:noFill/>
                    </a:lnL>
                    <a:lnR>
                      <a:noFill/>
                    </a:lnR>
                    <a:lnT cap="flat">
                      <a:noFill/>
                    </a:lnT>
                    <a:lnB>
                      <a:noFill/>
                    </a:lnB>
                    <a:lnTlToBr>
                      <a:noFill/>
                    </a:lnTlToBr>
                    <a:lnBlToTr>
                      <a:noFill/>
                    </a:lnBlToTr>
                    <a:noFill/>
                  </a:tcPr>
                </a:tc>
                <a:tc>
                  <a:txBody>
                    <a:bodyPr/>
                    <a:lstStyle/>
                    <a:p>
                      <a:r>
                        <a:rPr lang="en-US" sz="1200" dirty="0" smtClean="0">
                          <a:latin typeface="Century Gothic" panose="020B0502020202020204" pitchFamily="34" charset="0"/>
                        </a:rPr>
                        <a:t>Page 48</a:t>
                      </a:r>
                      <a:endParaRPr lang="en-US" sz="1200" dirty="0">
                        <a:latin typeface="Century Gothic" panose="020B0502020202020204" pitchFamily="34" charset="0"/>
                      </a:endParaRPr>
                    </a:p>
                  </a:txBody>
                  <a:tcPr marL="274318" marR="91439" marT="45711" marB="45711"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1366664280"/>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entury Gothic" pitchFamily="34" charset="0"/>
                          <a:ea typeface="+mn-ea"/>
                          <a:cs typeface="+mn-cs"/>
                        </a:rPr>
                        <a:t>Ro-Boom</a:t>
                      </a:r>
                    </a:p>
                  </a:txBody>
                  <a:tcPr marL="274318" marR="91439" marT="45711" marB="45711"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49</a:t>
                      </a:r>
                    </a:p>
                  </a:txBody>
                  <a:tcPr marL="274318" marR="91439" marT="45711" marB="45711"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1439780595"/>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Goodyear Ocean Boom</a:t>
                      </a:r>
                    </a:p>
                  </a:txBody>
                  <a:tcPr marL="274318" marR="91439" marT="45711" marB="45711"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50</a:t>
                      </a:r>
                    </a:p>
                  </a:txBody>
                  <a:tcPr marL="274318" marR="91439" marT="45711" marB="45711"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1598350073"/>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entury Gothic" pitchFamily="34" charset="0"/>
                        </a:rPr>
                        <a:t>Abasco</a:t>
                      </a:r>
                      <a:r>
                        <a:rPr kumimoji="0" lang="en-US" sz="1200" b="0" i="0" u="none" strike="noStrike" cap="none" normalizeH="0" baseline="0" dirty="0" smtClean="0">
                          <a:ln>
                            <a:noFill/>
                          </a:ln>
                          <a:solidFill>
                            <a:schemeClr val="tx1"/>
                          </a:solidFill>
                          <a:effectLst/>
                          <a:latin typeface="Century Gothic" pitchFamily="34" charset="0"/>
                        </a:rPr>
                        <a:t> Harbor Boom</a:t>
                      </a:r>
                    </a:p>
                  </a:txBody>
                  <a:tcPr marL="274318" marR="91439" marT="45711" marB="45711"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51</a:t>
                      </a:r>
                    </a:p>
                  </a:txBody>
                  <a:tcPr marL="274318" marR="91439" marT="45711" marB="45711"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4218606257"/>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Lamor Boom Reel Packs</a:t>
                      </a:r>
                    </a:p>
                  </a:txBody>
                  <a:tcPr marL="274318" marR="91439" marT="45711" marB="45711" horzOverflow="overflow">
                    <a:lnL>
                      <a:noFill/>
                    </a:lnL>
                    <a:lnR>
                      <a:noFill/>
                    </a:lnR>
                    <a:lnT cap="flat">
                      <a:noFill/>
                    </a:lnT>
                    <a:lnB>
                      <a:noFill/>
                    </a:lnB>
                    <a:lnTlToBr>
                      <a:noFill/>
                    </a:lnTlToBr>
                    <a:lnBlToTr>
                      <a:noFill/>
                    </a:lnBlToTr>
                    <a:noFill/>
                  </a:tcPr>
                </a:tc>
                <a:tc>
                  <a:txBody>
                    <a:bodyPr/>
                    <a:lstStyle/>
                    <a:p>
                      <a:r>
                        <a:rPr lang="en-US" sz="1200" dirty="0" smtClean="0">
                          <a:latin typeface="Century Gothic" panose="020B0502020202020204" pitchFamily="34" charset="0"/>
                        </a:rPr>
                        <a:t>Page 52</a:t>
                      </a:r>
                      <a:endParaRPr lang="en-US" sz="1200" dirty="0">
                        <a:latin typeface="Century Gothic" panose="020B0502020202020204" pitchFamily="34" charset="0"/>
                      </a:endParaRPr>
                    </a:p>
                  </a:txBody>
                  <a:tcPr marL="274318" marR="91439" marT="45711" marB="45711"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1408597121"/>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defRPr/>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Boom Inflating Blowers</a:t>
                      </a:r>
                    </a:p>
                  </a:txBody>
                  <a:tcPr marL="274347" marR="82304" marT="45722" marB="45722"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53</a:t>
                      </a:r>
                    </a:p>
                  </a:txBody>
                  <a:tcPr marL="274347" marR="82304" marT="45722" marB="45722"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10000"/>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Floating Pumps - 1 ½ ”</a:t>
                      </a:r>
                    </a:p>
                  </a:txBody>
                  <a:tcPr marL="274347" marR="82304" marT="45722" marB="45722" horzOverflow="overflow">
                    <a:lnL>
                      <a:noFill/>
                    </a:lnL>
                    <a:lnR>
                      <a:noFill/>
                    </a:lnR>
                    <a:lnT cap="fla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54</a:t>
                      </a:r>
                    </a:p>
                  </a:txBody>
                  <a:tcPr marL="274347" marR="82304" marT="45722" marB="45722" horzOverflow="overflow">
                    <a:lnL>
                      <a:noFill/>
                    </a:lnL>
                    <a:lnR>
                      <a:noFill/>
                    </a:lnR>
                    <a:lnT cap="flat">
                      <a:noFill/>
                    </a:lnT>
                    <a:lnB>
                      <a:noFill/>
                    </a:lnB>
                    <a:lnTlToBr>
                      <a:noFill/>
                    </a:lnTlToBr>
                    <a:lnBlToTr>
                      <a:noFill/>
                    </a:lnBlToTr>
                    <a:noFill/>
                  </a:tcPr>
                </a:tc>
                <a:extLst>
                  <a:ext uri="{0D108BD9-81ED-4DB2-BD59-A6C34878D82A}">
                    <a16:rowId xmlns:a16="http://schemas.microsoft.com/office/drawing/2014/main" val="10001"/>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Pipe/Culvert Plugs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55</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Water Spray Trailer</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56</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9887">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In-Situ Burn Equipment</a:t>
                      </a:r>
                    </a:p>
                  </a:txBody>
                  <a:tcPr marL="85859" marR="85859" marT="42928" marB="4292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E</a:t>
                      </a:r>
                    </a:p>
                  </a:txBody>
                  <a:tcPr marL="85859" marR="85859" marT="42928" marB="429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Century Gothic" pitchFamily="34" charset="0"/>
                        </a:rPr>
                        <a:t>Helitorch Gelled Fuel Mixers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57</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Handheld Igniters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58</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Fire Boom</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59</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Helitorches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60</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9887">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Transfer and Storage</a:t>
                      </a:r>
                    </a:p>
                  </a:txBody>
                  <a:tcPr marL="85859" marR="85859" marT="42928" marB="42928"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entury Gothic" pitchFamily="34" charset="0"/>
                        </a:rPr>
                        <a:t>Section F</a:t>
                      </a:r>
                    </a:p>
                  </a:txBody>
                  <a:tcPr marL="85859" marR="85859" marT="42928" marB="429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Barges 125 BBL</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61</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Barges 249 BBL </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62</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Barge 650 BBL </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63</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Viscous Oil Annular Injection Kits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64</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entury Gothic" pitchFamily="34" charset="0"/>
                        </a:rPr>
                        <a:t>Fastank</a:t>
                      </a:r>
                      <a:r>
                        <a:rPr kumimoji="0" lang="en-US" sz="1200" b="0" i="0" u="none" strike="noStrike" cap="none" normalizeH="0" baseline="0" dirty="0" smtClean="0">
                          <a:ln>
                            <a:noFill/>
                          </a:ln>
                          <a:solidFill>
                            <a:schemeClr val="tx1"/>
                          </a:solidFill>
                          <a:effectLst/>
                          <a:latin typeface="Century Gothic" pitchFamily="34" charset="0"/>
                        </a:rPr>
                        <a:t>/Fold-A-Tanks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65</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Self Rising Tanks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66</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Floating Tank</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67</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Upright Tank</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68</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85708">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Bladders</a:t>
                      </a:r>
                    </a:p>
                  </a:txBody>
                  <a:tcPr marL="274347" marR="82304" marT="45722" marB="4572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Page 69</a:t>
                      </a:r>
                    </a:p>
                  </a:txBody>
                  <a:tcPr marL="274347" marR="82304" marT="45722" marB="4572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bl>
          </a:graphicData>
        </a:graphic>
      </p:graphicFrame>
      <p:sp>
        <p:nvSpPr>
          <p:cNvPr id="43063" name="Text Box 297"/>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1200"/>
          </a:p>
        </p:txBody>
      </p:sp>
      <p:sp>
        <p:nvSpPr>
          <p:cNvPr id="43064" name="Text Box 298"/>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III</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3719" name="Group 87"/>
          <p:cNvGraphicFramePr>
            <a:graphicFrameLocks noGrp="1"/>
          </p:cNvGraphicFramePr>
          <p:nvPr>
            <p:ph sz="half" idx="1"/>
          </p:nvPr>
        </p:nvGraphicFramePr>
        <p:xfrm>
          <a:off x="573088" y="1795463"/>
          <a:ext cx="6759575" cy="5807076"/>
        </p:xfrm>
        <a:graphic>
          <a:graphicData uri="http://schemas.openxmlformats.org/drawingml/2006/table">
            <a:tbl>
              <a:tblPr/>
              <a:tblGrid>
                <a:gridCol w="1614487">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3335338">
                  <a:extLst>
                    <a:ext uri="{9D8B030D-6E8A-4147-A177-3AD203B41FA5}">
                      <a16:colId xmlns:a16="http://schemas.microsoft.com/office/drawing/2014/main" val="20002"/>
                    </a:ext>
                  </a:extLst>
                </a:gridCol>
              </a:tblGrid>
              <a:tr h="57912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Viscous Oil Annular Injection Kits </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0437">
                <a:tc gridSpan="2">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25">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098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 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Hyde and Ro-Clean Desmi</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33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Owner(s)/Location:</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ACS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91440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each, 3” annular injection rings</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1 each, 4” annular injection rings</a:t>
                      </a:r>
                      <a:br>
                        <a:rPr kumimoji="0" lang="en-US" sz="1200" b="0" i="0" u="none" strike="noStrike" cap="none" normalizeH="0" baseline="0" dirty="0" smtClean="0">
                          <a:ln>
                            <a:noFill/>
                          </a:ln>
                          <a:solidFill>
                            <a:srgbClr val="000000"/>
                          </a:solidFill>
                          <a:effectLst/>
                          <a:latin typeface="Century Gothic" pitchFamily="34" charset="0"/>
                        </a:rPr>
                      </a:br>
                      <a:r>
                        <a:rPr kumimoji="0" lang="en-US" sz="1200" b="0" i="0" u="none" strike="noStrike" cap="none" normalizeH="0" baseline="0" dirty="0" smtClean="0">
                          <a:ln>
                            <a:noFill/>
                          </a:ln>
                          <a:solidFill>
                            <a:srgbClr val="000000"/>
                          </a:solidFill>
                          <a:effectLst/>
                          <a:latin typeface="Century Gothic" pitchFamily="34" charset="0"/>
                        </a:rPr>
                        <a:t>2 each, 6” annular injection rings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29845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Enhance viscous oil pumping capabilities.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4008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Discharge hose, hydraulic power pack and water injection pump, cargo pump</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21876" name="Picture 46" descr="DOP 250 Heavy Oil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2436813"/>
            <a:ext cx="28336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7" name="Picture 47" descr="P101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2436813"/>
            <a:ext cx="28352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8" name="Text Box 56"/>
          <p:cNvSpPr txBox="1">
            <a:spLocks noChangeArrowheads="1"/>
          </p:cNvSpPr>
          <p:nvPr/>
        </p:nvSpPr>
        <p:spPr bwMode="auto">
          <a:xfrm>
            <a:off x="357188" y="9061450"/>
            <a:ext cx="698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64</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4747" name="Group 91"/>
          <p:cNvGraphicFramePr>
            <a:graphicFrameLocks noGrp="1"/>
          </p:cNvGraphicFramePr>
          <p:nvPr>
            <p:ph sz="half" idx="1"/>
          </p:nvPr>
        </p:nvGraphicFramePr>
        <p:xfrm>
          <a:off x="573088" y="1795463"/>
          <a:ext cx="7011988" cy="5780098"/>
        </p:xfrm>
        <a:graphic>
          <a:graphicData uri="http://schemas.openxmlformats.org/drawingml/2006/table">
            <a:tbl>
              <a:tblPr/>
              <a:tblGrid>
                <a:gridCol w="538116">
                  <a:extLst>
                    <a:ext uri="{9D8B030D-6E8A-4147-A177-3AD203B41FA5}">
                      <a16:colId xmlns:a16="http://schemas.microsoft.com/office/drawing/2014/main" val="20000"/>
                    </a:ext>
                  </a:extLst>
                </a:gridCol>
                <a:gridCol w="538117">
                  <a:extLst>
                    <a:ext uri="{9D8B030D-6E8A-4147-A177-3AD203B41FA5}">
                      <a16:colId xmlns:a16="http://schemas.microsoft.com/office/drawing/2014/main" val="20001"/>
                    </a:ext>
                  </a:extLst>
                </a:gridCol>
                <a:gridCol w="538116">
                  <a:extLst>
                    <a:ext uri="{9D8B030D-6E8A-4147-A177-3AD203B41FA5}">
                      <a16:colId xmlns:a16="http://schemas.microsoft.com/office/drawing/2014/main" val="20002"/>
                    </a:ext>
                  </a:extLst>
                </a:gridCol>
                <a:gridCol w="1627048">
                  <a:extLst>
                    <a:ext uri="{9D8B030D-6E8A-4147-A177-3AD203B41FA5}">
                      <a16:colId xmlns:a16="http://schemas.microsoft.com/office/drawing/2014/main" val="20003"/>
                    </a:ext>
                  </a:extLst>
                </a:gridCol>
                <a:gridCol w="1655891">
                  <a:extLst>
                    <a:ext uri="{9D8B030D-6E8A-4147-A177-3AD203B41FA5}">
                      <a16:colId xmlns:a16="http://schemas.microsoft.com/office/drawing/2014/main" val="20004"/>
                    </a:ext>
                  </a:extLst>
                </a:gridCol>
                <a:gridCol w="2114700">
                  <a:extLst>
                    <a:ext uri="{9D8B030D-6E8A-4147-A177-3AD203B41FA5}">
                      <a16:colId xmlns:a16="http://schemas.microsoft.com/office/drawing/2014/main" val="20005"/>
                    </a:ext>
                  </a:extLst>
                </a:gridCol>
              </a:tblGrid>
              <a:tr h="579069">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rgbClr val="000066"/>
                          </a:solidFill>
                          <a:effectLst/>
                          <a:latin typeface="Century Gothic" pitchFamily="34" charset="0"/>
                        </a:rPr>
                        <a:t>Fastank</a:t>
                      </a:r>
                      <a:r>
                        <a:rPr kumimoji="0" lang="en-US" sz="3200" b="1" i="0" u="none" strike="noStrike" cap="none" normalizeH="0" baseline="0" dirty="0" smtClean="0">
                          <a:ln>
                            <a:noFill/>
                          </a:ln>
                          <a:solidFill>
                            <a:srgbClr val="000066"/>
                          </a:solidFill>
                          <a:effectLst/>
                          <a:latin typeface="Century Gothic" pitchFamily="34" charset="0"/>
                        </a:rPr>
                        <a:t>/Fold-A-Tanks</a:t>
                      </a:r>
                    </a:p>
                  </a:txBody>
                  <a:tcPr marL="91432" marR="91432" marT="45695" marB="4569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27">
                <a:tc gridSpan="6">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L="91432" marR="91432" marT="45695" marB="4569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59">
                <a:tc gridSpan="4">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2" marR="91432" marT="45695" marB="4569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L="91432" marR="91432" marT="45695" marB="4569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826">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L="91432" marR="91432" marT="45695" marB="4569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170 Total </a:t>
                      </a:r>
                    </a:p>
                  </a:txBody>
                  <a:tcPr marL="91432" marR="91432" marT="45695" marB="4569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14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L="91432" marR="91432" marT="45695" marB="4569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Areo</a:t>
                      </a:r>
                      <a:r>
                        <a:rPr kumimoji="0" lang="en-US" sz="1200" b="0" i="0" u="none" strike="noStrike" cap="none" normalizeH="0" baseline="0" dirty="0" smtClean="0">
                          <a:ln>
                            <a:noFill/>
                          </a:ln>
                          <a:solidFill>
                            <a:srgbClr val="000000"/>
                          </a:solidFill>
                          <a:effectLst/>
                          <a:latin typeface="Century Gothic" pitchFamily="34" charset="0"/>
                        </a:rPr>
                        <a:t> Tech, The Eldred Environmental, Fast Engineering, Fold-A-Tank, and </a:t>
                      </a:r>
                      <a:r>
                        <a:rPr kumimoji="0" lang="en-US" sz="1200" b="0" i="0" u="none" strike="noStrike" cap="none" normalizeH="0" baseline="0" dirty="0" err="1" smtClean="0">
                          <a:ln>
                            <a:noFill/>
                          </a:ln>
                          <a:solidFill>
                            <a:srgbClr val="000000"/>
                          </a:solidFill>
                          <a:effectLst/>
                          <a:latin typeface="Century Gothic" pitchFamily="34" charset="0"/>
                        </a:rPr>
                        <a:t>Vikoma</a:t>
                      </a:r>
                      <a:endParaRPr kumimoji="0" lang="en-US" sz="1200" b="0" i="0" u="none" strike="noStrike" cap="none" normalizeH="0" baseline="0" dirty="0" smtClean="0">
                        <a:ln>
                          <a:noFill/>
                        </a:ln>
                        <a:solidFill>
                          <a:srgbClr val="000000"/>
                        </a:solidFill>
                        <a:effectLst/>
                        <a:latin typeface="Century Gothic" pitchFamily="34" charset="0"/>
                      </a:endParaRPr>
                    </a:p>
                  </a:txBody>
                  <a:tcPr marL="91432" marR="91432" marT="45695" marB="4569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426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L="91432" marR="91432" marT="45695" marB="4569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spc="0" normalizeH="0" baseline="0" dirty="0" smtClean="0">
                          <a:ln>
                            <a:noFill/>
                          </a:ln>
                          <a:solidFill>
                            <a:schemeClr val="tx1"/>
                          </a:solidFill>
                          <a:effectLst/>
                          <a:latin typeface="Century Gothic" pitchFamily="34" charset="0"/>
                        </a:rPr>
                        <a:t>34 each, ACS </a:t>
                      </a:r>
                    </a:p>
                  </a:txBody>
                  <a:tcPr marL="91432" marR="91432" marT="45695" marB="4569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spc="0" normalizeH="0" baseline="0" dirty="0" smtClean="0">
                          <a:ln>
                            <a:noFill/>
                          </a:ln>
                          <a:solidFill>
                            <a:schemeClr val="tx1"/>
                          </a:solidFill>
                          <a:effectLst/>
                          <a:latin typeface="Century Gothic" pitchFamily="34" charset="0"/>
                        </a:rPr>
                        <a:t>78 each, CPAI </a:t>
                      </a:r>
                    </a:p>
                  </a:txBody>
                  <a:tcPr marL="91432" marR="91432" marT="45695" marB="4569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spc="0" normalizeH="0" baseline="0" dirty="0" smtClean="0">
                          <a:ln>
                            <a:noFill/>
                          </a:ln>
                          <a:solidFill>
                            <a:schemeClr val="tx1"/>
                          </a:solidFill>
                          <a:effectLst/>
                          <a:latin typeface="Century Gothic" pitchFamily="34" charset="0"/>
                        </a:rPr>
                        <a:t>6 each, ENI</a:t>
                      </a:r>
                    </a:p>
                  </a:txBody>
                  <a:tcPr marL="91432" marR="91432" marT="45695" marB="4569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26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2" marR="91432" marT="45695" marB="45695" horzOverflow="overflow">
                    <a:lnL cap="flat">
                      <a:noFill/>
                    </a:lnL>
                    <a:lnR>
                      <a:noFill/>
                    </a:lnR>
                    <a:lnT>
                      <a:noFill/>
                    </a:lnT>
                    <a:lnB>
                      <a:noFill/>
                    </a:lnB>
                    <a:lnTlToBr>
                      <a:noFill/>
                    </a:lnTlToBr>
                    <a:lnBlToTr>
                      <a:noFill/>
                    </a:lnBlToTr>
                    <a:noFill/>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2" marR="91432" marT="45695" marB="45695" horzOverflow="overflow">
                    <a:lnL cap="flat">
                      <a:noFill/>
                    </a:lnL>
                    <a:lnR>
                      <a:noFill/>
                    </a:lnR>
                    <a:lnT>
                      <a:noFill/>
                    </a:lnT>
                    <a:lnB>
                      <a:noFill/>
                    </a:lnB>
                    <a:lnTlToBr>
                      <a:noFill/>
                    </a:lnTlToBr>
                    <a:lnBlToTr>
                      <a:noFill/>
                    </a:lnBlToTr>
                    <a:noFill/>
                  </a:tcPr>
                </a:tc>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L="91432" marR="91432" marT="45695" marB="4569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spc="0" normalizeH="0" baseline="0" dirty="0" smtClean="0">
                          <a:ln>
                            <a:noFill/>
                          </a:ln>
                          <a:solidFill>
                            <a:schemeClr val="tx1"/>
                          </a:solidFill>
                          <a:effectLst/>
                          <a:latin typeface="Century Gothic" pitchFamily="34" charset="0"/>
                        </a:rPr>
                        <a:t>46 each, HAK</a:t>
                      </a:r>
                    </a:p>
                  </a:txBody>
                  <a:tcPr marL="91432" marR="91432" marT="45695" marB="45695" horzOverflow="overflow">
                    <a:lnL>
                      <a:noFill/>
                    </a:lnL>
                    <a:lnR>
                      <a:noFill/>
                    </a:lnR>
                    <a:lnT>
                      <a:noFill/>
                    </a:lnT>
                    <a:lnB>
                      <a:noFill/>
                    </a:lnB>
                    <a:lnTlToBr>
                      <a:noFill/>
                    </a:lnTlToBr>
                    <a:lnBlToTr>
                      <a:noFill/>
                    </a:lnBlToTr>
                    <a:noFill/>
                  </a:tcPr>
                </a:tc>
                <a:tc>
                  <a:txBody>
                    <a:bodyPr/>
                    <a:lstStyle/>
                    <a:p>
                      <a:r>
                        <a:rPr lang="en-US" sz="1200" dirty="0" smtClean="0"/>
                        <a:t>6 each, Savant</a:t>
                      </a:r>
                      <a:endParaRPr lang="en-US" sz="1200" dirty="0"/>
                    </a:p>
                  </a:txBody>
                  <a:tcPr marL="91432" marR="91432" marT="45695" marB="4569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spc="0" normalizeH="0" baseline="0" dirty="0" smtClean="0">
                        <a:ln>
                          <a:noFill/>
                        </a:ln>
                        <a:solidFill>
                          <a:schemeClr val="tx1"/>
                        </a:solidFill>
                        <a:effectLst/>
                        <a:latin typeface="Century Gothic" pitchFamily="34" charset="0"/>
                      </a:endParaRPr>
                    </a:p>
                  </a:txBody>
                  <a:tcPr marL="91432" marR="91432" marT="45695" marB="4569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26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L="91432" marR="91432" marT="45695" marB="45695"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Fastank/Fold-A-Tanks/Open Top Tank 400 to 3,000 gallons</a:t>
                      </a:r>
                    </a:p>
                  </a:txBody>
                  <a:tcPr marL="91432" marR="91432" marT="45695" marB="4569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31549">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L="91432" marR="91432" marT="45695" marB="45695" horzOverflow="overflow">
                    <a:lnL cap="flat">
                      <a:noFill/>
                    </a:lnL>
                    <a:lnR>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Temporary storage of recovered product.</a:t>
                      </a:r>
                    </a:p>
                  </a:txBody>
                  <a:tcPr marL="91432" marR="91432" marT="45695" marB="4569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pic>
        <p:nvPicPr>
          <p:cNvPr id="122906" name="Picture 47" descr="Fast T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2436813"/>
            <a:ext cx="3752850"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7" name="Text Box 58"/>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65</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5765" name="Group 85"/>
          <p:cNvGraphicFramePr>
            <a:graphicFrameLocks noGrp="1"/>
          </p:cNvGraphicFramePr>
          <p:nvPr>
            <p:ph sz="half" idx="1"/>
          </p:nvPr>
        </p:nvGraphicFramePr>
        <p:xfrm>
          <a:off x="573088" y="1795463"/>
          <a:ext cx="6759575" cy="5364168"/>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10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Self Rising Tanks</a:t>
                      </a:r>
                    </a:p>
                  </a:txBody>
                  <a:tcPr marT="45715" marB="4571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71">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5" marB="4571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8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5" marB="45715"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5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48 Total </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8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Canflex</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3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10 each, ACS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38 each, CPAI</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0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Self rising, 2,500 gallons</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17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5" marB="45715"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Temporary storage of recovered product.</a:t>
                      </a:r>
                    </a:p>
                  </a:txBody>
                  <a:tcPr marT="45715" marB="45715"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23923" name="Picture 44" descr="canfle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538" y="2463800"/>
            <a:ext cx="39354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4" name="Text Box 56"/>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66</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5765" name="Group 85"/>
          <p:cNvGraphicFramePr>
            <a:graphicFrameLocks noGrp="1"/>
          </p:cNvGraphicFramePr>
          <p:nvPr>
            <p:ph sz="half" idx="1"/>
          </p:nvPr>
        </p:nvGraphicFramePr>
        <p:xfrm>
          <a:off x="573088" y="1795463"/>
          <a:ext cx="6759575" cy="5572133"/>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093">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Floating Tank</a:t>
                      </a:r>
                    </a:p>
                  </a:txBody>
                  <a:tcPr marT="45707" marB="45707"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54">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07" marB="45707"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26">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7" marB="45707"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7" marB="4570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89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 </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8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Qualitech Environmental</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2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7" marB="45707"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CPAI</a:t>
                      </a:r>
                    </a:p>
                  </a:txBody>
                  <a:tcPr marT="45707" marB="45707"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7" marB="45707"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24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07" marB="45707"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2100 gallons</a:t>
                      </a:r>
                    </a:p>
                  </a:txBody>
                  <a:tcPr marT="45707" marB="45707"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4005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7" marB="45707"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This tank can be placed under a leaking pipeline that is over a body of water. The tank is secured in place with anchors. This can also be used on tundra.</a:t>
                      </a:r>
                    </a:p>
                  </a:txBody>
                  <a:tcPr marT="45707" marB="45707"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24947" name="Picture 44"/>
          <p:cNvPicPr>
            <a:picLocks noChangeAspect="1" noChangeArrowheads="1"/>
          </p:cNvPicPr>
          <p:nvPr/>
        </p:nvPicPr>
        <p:blipFill>
          <a:blip r:embed="rId2">
            <a:extLst>
              <a:ext uri="{28A0092B-C50C-407E-A947-70E740481C1C}">
                <a14:useLocalDpi xmlns:a14="http://schemas.microsoft.com/office/drawing/2010/main" val="0"/>
              </a:ext>
            </a:extLst>
          </a:blip>
          <a:srcRect l="20946" b="20946"/>
          <a:stretch>
            <a:fillRect/>
          </a:stretch>
        </p:blipFill>
        <p:spPr bwMode="auto">
          <a:xfrm>
            <a:off x="1870075" y="2463800"/>
            <a:ext cx="38227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8" name="Text Box 56"/>
          <p:cNvSpPr txBox="1">
            <a:spLocks noChangeArrowheads="1"/>
          </p:cNvSpPr>
          <p:nvPr/>
        </p:nvSpPr>
        <p:spPr bwMode="auto">
          <a:xfrm>
            <a:off x="357188" y="9061450"/>
            <a:ext cx="698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67</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6834" name="Group 130"/>
          <p:cNvGraphicFramePr>
            <a:graphicFrameLocks noGrp="1"/>
          </p:cNvGraphicFramePr>
          <p:nvPr>
            <p:ph sz="half" idx="1"/>
          </p:nvPr>
        </p:nvGraphicFramePr>
        <p:xfrm>
          <a:off x="573088" y="1795463"/>
          <a:ext cx="6759575" cy="6161094"/>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079">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Upright Tank</a:t>
                      </a:r>
                    </a:p>
                  </a:txBody>
                  <a:tcPr marT="45700" marB="45700"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07620">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Century Gothic" pitchFamily="34" charset="0"/>
                        </a:rPr>
                        <a:t/>
                      </a:r>
                      <a:br>
                        <a:rPr kumimoji="0" lang="en-US" sz="3200" b="0" i="0" u="none" strike="noStrike" cap="none" normalizeH="0" baseline="0" dirty="0" smtClean="0">
                          <a:ln>
                            <a:noFill/>
                          </a:ln>
                          <a:solidFill>
                            <a:schemeClr val="tx1"/>
                          </a:solidFill>
                          <a:effectLst/>
                          <a:latin typeface="Century Gothic" pitchFamily="34" charset="0"/>
                        </a:rPr>
                      </a:br>
                      <a:endParaRPr kumimoji="0" lang="en-US" sz="3200" b="0" i="0" u="none" strike="noStrike" cap="none" normalizeH="0" baseline="0" dirty="0" smtClean="0">
                        <a:ln>
                          <a:noFill/>
                        </a:ln>
                        <a:solidFill>
                          <a:schemeClr val="tx1"/>
                        </a:solidFill>
                        <a:effectLst/>
                        <a:latin typeface="Century Gothic" pitchFamily="34" charset="0"/>
                      </a:endParaRPr>
                    </a:p>
                  </a:txBody>
                  <a:tcPr marT="45700" marB="45700"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781">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00" marB="45700"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00" marB="4570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84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00" marB="4570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 Total</a:t>
                      </a:r>
                    </a:p>
                  </a:txBody>
                  <a:tcPr marT="45700" marB="4570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78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00" marB="4570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ConocoPhillips</a:t>
                      </a:r>
                    </a:p>
                  </a:txBody>
                  <a:tcPr marT="45700" marB="4570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8719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00" marB="4570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CPAI</a:t>
                      </a:r>
                    </a:p>
                  </a:txBody>
                  <a:tcPr marT="45700" marB="4570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6400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00" marB="45700"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16,800 gallons: 400 bbls, plus approximately 150 additional tanks available on the Slope ranging in size from 40 to 500 bbls.</a:t>
                      </a:r>
                    </a:p>
                  </a:txBody>
                  <a:tcPr marT="45700" marB="45700"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8874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00" marB="45700"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Storage of recovered product and flushing operations.</a:t>
                      </a:r>
                    </a:p>
                  </a:txBody>
                  <a:tcPr marT="45700" marB="45700"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125970" name="Picture 43" descr="upright tan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2516188"/>
            <a:ext cx="38147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1" name="Text Box 82"/>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68</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7832" name="Group 104"/>
          <p:cNvGraphicFramePr>
            <a:graphicFrameLocks noGrp="1"/>
          </p:cNvGraphicFramePr>
          <p:nvPr>
            <p:ph sz="half" idx="1"/>
          </p:nvPr>
        </p:nvGraphicFramePr>
        <p:xfrm>
          <a:off x="573088" y="1795463"/>
          <a:ext cx="6759575" cy="6180138"/>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945356">
                  <a:extLst>
                    <a:ext uri="{9D8B030D-6E8A-4147-A177-3AD203B41FA5}">
                      <a16:colId xmlns:a16="http://schemas.microsoft.com/office/drawing/2014/main" val="20002"/>
                    </a:ext>
                  </a:extLst>
                </a:gridCol>
                <a:gridCol w="2572544">
                  <a:extLst>
                    <a:ext uri="{9D8B030D-6E8A-4147-A177-3AD203B41FA5}">
                      <a16:colId xmlns:a16="http://schemas.microsoft.com/office/drawing/2014/main" val="20003"/>
                    </a:ext>
                  </a:extLst>
                </a:gridCol>
              </a:tblGrid>
              <a:tr h="579114">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mj-lt"/>
                        </a:rPr>
                        <a:t>Bladders </a:t>
                      </a:r>
                    </a:p>
                  </a:txBody>
                  <a:tcPr marT="45716" marB="45716"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19985">
                <a:tc gridSpan="4">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endParaRPr>
                    </a:p>
                  </a:txBody>
                  <a:tcPr marT="45716" marB="45716"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898">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mj-lt"/>
                      </a:endParaRPr>
                    </a:p>
                  </a:txBody>
                  <a:tcPr marT="45716" marB="45716"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j-lt"/>
                      </a:endParaRP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Quantity:</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24 Total </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898">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Manufacturer:</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2"/>
                          </a:solidFill>
                          <a:effectLst/>
                          <a:latin typeface="+mj-lt"/>
                        </a:rPr>
                        <a:t>Canflex</a:t>
                      </a:r>
                      <a:r>
                        <a:rPr kumimoji="0" lang="en-US" sz="1200" b="1" i="0" u="none" strike="noStrike" cap="none" normalizeH="0" baseline="0" dirty="0" smtClean="0">
                          <a:ln>
                            <a:noFill/>
                          </a:ln>
                          <a:solidFill>
                            <a:schemeClr val="tx2"/>
                          </a:solidFill>
                          <a:effectLst/>
                          <a:latin typeface="+mj-lt"/>
                        </a:rPr>
                        <a:t> </a:t>
                      </a:r>
                      <a:r>
                        <a:rPr kumimoji="0" lang="en-US" sz="1200" b="0" i="0" u="none" strike="noStrike" kern="1200" cap="none" normalizeH="0" baseline="0" dirty="0" smtClean="0">
                          <a:ln>
                            <a:noFill/>
                          </a:ln>
                          <a:solidFill>
                            <a:schemeClr val="tx2"/>
                          </a:solidFill>
                          <a:effectLst/>
                          <a:latin typeface="+mj-lt"/>
                          <a:ea typeface="+mn-ea"/>
                          <a:cs typeface="+mn-cs"/>
                        </a:rPr>
                        <a:t>and</a:t>
                      </a:r>
                      <a:r>
                        <a:rPr kumimoji="0" lang="en-US" sz="1200" b="1" i="0" u="none" strike="noStrike" cap="none" normalizeH="0" baseline="0" dirty="0" smtClean="0">
                          <a:ln>
                            <a:noFill/>
                          </a:ln>
                          <a:solidFill>
                            <a:schemeClr val="tx2"/>
                          </a:solidFill>
                          <a:effectLst/>
                          <a:latin typeface="+mj-lt"/>
                        </a:rPr>
                        <a:t> </a:t>
                      </a:r>
                      <a:r>
                        <a:rPr kumimoji="0" lang="en-US" sz="1200" b="0" i="0" u="none" strike="noStrike" cap="none" normalizeH="0" baseline="0" dirty="0" smtClean="0">
                          <a:ln>
                            <a:noFill/>
                          </a:ln>
                          <a:solidFill>
                            <a:schemeClr val="tx2"/>
                          </a:solidFill>
                          <a:effectLst/>
                          <a:latin typeface="+mj-lt"/>
                        </a:rPr>
                        <a:t>Areo Tech Labs</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12">
                <a:tc row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Owner(s):</a:t>
                      </a:r>
                    </a:p>
                  </a:txBody>
                  <a:tcPr marT="45716" marB="45716"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2 each, 500 gal., ACS</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kern="1200" cap="none" normalizeH="0" baseline="0" dirty="0" smtClean="0">
                          <a:ln>
                            <a:noFill/>
                          </a:ln>
                          <a:solidFill>
                            <a:schemeClr val="tx1"/>
                          </a:solidFill>
                          <a:effectLst/>
                          <a:latin typeface="+mn-lt"/>
                          <a:ea typeface="+mn-ea"/>
                          <a:cs typeface="+mn-cs"/>
                        </a:rPr>
                        <a:t>3 each, 500 gal., CPAI</a:t>
                      </a: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12">
                <a:tc v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8 each, 1,320 gal., ACS</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6 each, 2,640 gal., ACS</a:t>
                      </a: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463748736"/>
                  </a:ext>
                </a:extLst>
              </a:tr>
              <a:tr h="287312">
                <a:tc v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mj-lt"/>
                        </a:rPr>
                        <a:t>5 each, 5,000 gal., CPAI </a:t>
                      </a:r>
                      <a:endParaRPr kumimoji="0" lang="en-US" sz="1200" b="0" i="0" u="none" strike="noStrike" cap="none" normalizeH="0" baseline="0" dirty="0" smtClean="0">
                        <a:ln>
                          <a:noFill/>
                        </a:ln>
                        <a:solidFill>
                          <a:srgbClr val="000000"/>
                        </a:solidFill>
                        <a:effectLst/>
                        <a:latin typeface="+mj-lt"/>
                      </a:endParaRP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rgbClr val="000000"/>
                        </a:solidFill>
                        <a:effectLst/>
                        <a:latin typeface="+mj-lt"/>
                      </a:endParaRPr>
                    </a:p>
                  </a:txBody>
                  <a:tcPr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000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Specifications:</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mj-lt"/>
                        </a:rPr>
                        <a:t>500 to 5,000 gallons, Towable, Pillow, Tow/Lift</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2381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Function:</a:t>
                      </a:r>
                    </a:p>
                  </a:txBody>
                  <a:tcPr marT="45716" marB="45716" horzOverflow="overflow">
                    <a:lnL cap="flat">
                      <a:noFill/>
                    </a:lnL>
                    <a:lnR>
                      <a:noFill/>
                    </a:lnR>
                    <a:lnT>
                      <a:noFill/>
                    </a:lnT>
                    <a:lnB>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mj-lt"/>
                        </a:rPr>
                        <a:t>Store and transport recovered product.</a:t>
                      </a:r>
                    </a:p>
                  </a:txBody>
                  <a:tcPr marT="45716" marB="45716"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51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mj-lt"/>
                        </a:rPr>
                        <a:t>Auxiliary Equip:</a:t>
                      </a:r>
                    </a:p>
                  </a:txBody>
                  <a:tcPr marT="45716" marB="45716" horzOverflow="overflow">
                    <a:lnL cap="flat">
                      <a:noFill/>
                    </a:lnL>
                    <a:lnR>
                      <a:noFill/>
                    </a:lnR>
                    <a:lnT>
                      <a:noFill/>
                    </a:lnT>
                    <a:lnB cap="flat">
                      <a:noFill/>
                    </a:lnB>
                    <a:lnTlToBr>
                      <a:noFill/>
                    </a:lnTlToBr>
                    <a:lnBlToTr>
                      <a:noFill/>
                    </a:lnBlToTr>
                    <a:noFill/>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rPr>
                        <a:t>Boat, helicopter</a:t>
                      </a:r>
                    </a:p>
                  </a:txBody>
                  <a:tcPr marT="45716" marB="45716"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27001" name="Picture 43" descr="bladder, inflat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975" y="2514600"/>
            <a:ext cx="40989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0" name="Text Box 68"/>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69</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8836" name="Group 84"/>
          <p:cNvGraphicFramePr>
            <a:graphicFrameLocks noGrp="1"/>
          </p:cNvGraphicFramePr>
          <p:nvPr>
            <p:ph sz="half" idx="1"/>
          </p:nvPr>
        </p:nvGraphicFramePr>
        <p:xfrm>
          <a:off x="573088" y="1795463"/>
          <a:ext cx="6759575" cy="6837363"/>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79128">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Heavy Oil Pumps</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20026">
                <a:tc gridSpan="3">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29">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099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21 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28892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Desmi, Lamor and Elastec American Marine</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274324">
                <a:tc row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18 each, ACS  </a:t>
                      </a: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2 each, HAK</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24">
                <a:tc v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1 each, CPAI</a:t>
                      </a:r>
                    </a:p>
                  </a:txBody>
                  <a:tcPr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91914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3”- 2 each, 110 GPM, 157 BPH</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3”- 2 each, 132 GPM, 188 BPH</a:t>
                      </a:r>
                    </a:p>
                    <a:p>
                      <a:pPr marL="0" marR="0" lvl="0" indent="0" algn="l" defTabSz="1019175" rtl="0" eaLnBrk="0" fontAlgn="base" latinLnBrk="0" hangingPunct="0">
                        <a:lnSpc>
                          <a:spcPct val="150000"/>
                        </a:lnSpc>
                        <a:spcBef>
                          <a:spcPts val="0"/>
                        </a:spcBef>
                        <a:spcAft>
                          <a:spcPts val="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6”- 17 each, 440 GPM, 628 BPH</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7147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Transferring heavy oils.</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r h="64009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horzOverflow="overflow">
                    <a:lnL cap="flat">
                      <a:noFill/>
                    </a:lnL>
                    <a:lnR>
                      <a:noFill/>
                    </a:lnR>
                    <a:lnT>
                      <a:noFill/>
                    </a:lnT>
                    <a:lnB cap="flat">
                      <a:noFill/>
                    </a:lnB>
                    <a:lnTlToBr>
                      <a:noFill/>
                    </a:lnTlToBr>
                    <a:lnBlToTr>
                      <a:noFill/>
                    </a:lnBlToTr>
                    <a:noFill/>
                  </a:tcPr>
                </a:tc>
                <a:tc gridSpan="2">
                  <a:txBody>
                    <a:bodyPr/>
                    <a:lstStyle/>
                    <a:p>
                      <a:pPr marL="0" marR="0" lvl="0" indent="0" algn="l" defTabSz="1019175" rtl="0" eaLnBrk="0" fontAlgn="base" latinLnBrk="0" hangingPunct="0">
                        <a:lnSpc>
                          <a:spcPct val="15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Hydraulic power pack, double hose reel with discharge and hydraulic hoses.  Light oil adapter and water injection kits.</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28023" name="Picture 45" descr="DOP 250 Heavy Oil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2436813"/>
            <a:ext cx="369887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4" name="Text Box 53"/>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70</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59868" name="Group 92"/>
          <p:cNvGraphicFramePr>
            <a:graphicFrameLocks noGrp="1"/>
          </p:cNvGraphicFramePr>
          <p:nvPr>
            <p:ph sz="half" idx="1"/>
          </p:nvPr>
        </p:nvGraphicFramePr>
        <p:xfrm>
          <a:off x="573088" y="1860550"/>
          <a:ext cx="6759575" cy="6946901"/>
        </p:xfrm>
        <a:graphic>
          <a:graphicData uri="http://schemas.openxmlformats.org/drawingml/2006/table">
            <a:tbl>
              <a:tblPr/>
              <a:tblGrid>
                <a:gridCol w="16144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791517">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142207">
                  <a:extLst>
                    <a:ext uri="{9D8B030D-6E8A-4147-A177-3AD203B41FA5}">
                      <a16:colId xmlns:a16="http://schemas.microsoft.com/office/drawing/2014/main" val="20004"/>
                    </a:ext>
                  </a:extLst>
                </a:gridCol>
              </a:tblGrid>
              <a:tr h="116432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Air Diaphragm Pumps </a:t>
                      </a:r>
                    </a:p>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½”, 1”, 2” and 3”</a:t>
                      </a:r>
                    </a:p>
                  </a:txBody>
                  <a:tcPr marT="45712" marB="45712"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79926">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txBody>
                  <a:tcPr marT="45712" marB="45712"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53705">
                <a:tc gridSpan="2">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2" marB="45712" horzOverflow="overflow">
                    <a:lnL cap="flat">
                      <a:noFill/>
                    </a:lnL>
                    <a:lnR>
                      <a:noFill/>
                    </a:lnR>
                    <a:lnT>
                      <a:noFill/>
                    </a:lnT>
                    <a:lnB>
                      <a:noFill/>
                    </a:lnB>
                    <a:lnTlToBr>
                      <a:noFill/>
                    </a:lnTlToBr>
                    <a:lnBlToTr>
                      <a:noFill/>
                    </a:lnBlToTr>
                    <a:noFill/>
                  </a:tcPr>
                </a:tc>
                <a:tc hMerge="1">
                  <a:txBody>
                    <a:bodyPr/>
                    <a:lstStyle/>
                    <a:p>
                      <a:endParaRPr lang="en-US"/>
                    </a:p>
                  </a:txBody>
                  <a:tcPr/>
                </a:tc>
                <a:tc gridSpan="3">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439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2" marB="4571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20 Total </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370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2" marB="4571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Ingersoll-Rand and </a:t>
                      </a:r>
                      <a:r>
                        <a:rPr kumimoji="0" lang="en-US" sz="1200" b="0" i="0" u="none" strike="noStrike" cap="none" normalizeH="0" baseline="0" dirty="0" err="1" smtClean="0">
                          <a:ln>
                            <a:noFill/>
                          </a:ln>
                          <a:solidFill>
                            <a:srgbClr val="000000"/>
                          </a:solidFill>
                          <a:effectLst/>
                          <a:latin typeface="Century Gothic" pitchFamily="34" charset="0"/>
                        </a:rPr>
                        <a:t>Wilden</a:t>
                      </a:r>
                      <a:endParaRPr kumimoji="0" lang="en-US" sz="1200" b="0" i="0" u="none" strike="noStrike" cap="none" normalizeH="0" baseline="0" dirty="0" smtClean="0">
                        <a:ln>
                          <a:noFill/>
                        </a:ln>
                        <a:solidFill>
                          <a:srgbClr val="000000"/>
                        </a:solidFill>
                        <a:effectLst/>
                        <a:latin typeface="Century Gothic" pitchFamily="34" charset="0"/>
                      </a:endParaRP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517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(1/2”), HAK</a:t>
                      </a:r>
                    </a:p>
                  </a:txBody>
                  <a:tcPr marT="45712" marB="4571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6 each (1”), HAK</a:t>
                      </a: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2" marB="4571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249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6 each (2”), HAK</a:t>
                      </a:r>
                    </a:p>
                  </a:txBody>
                  <a:tcPr marT="45712" marB="4571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kern="1200" cap="none" normalizeH="0" baseline="0" dirty="0" smtClean="0">
                          <a:ln>
                            <a:noFill/>
                          </a:ln>
                          <a:solidFill>
                            <a:schemeClr val="tx1"/>
                          </a:solidFill>
                          <a:effectLst/>
                          <a:latin typeface="Century Gothic" pitchFamily="34" charset="0"/>
                          <a:ea typeface="+mn-ea"/>
                          <a:cs typeface="+mn-cs"/>
                        </a:rPr>
                        <a:t>1 each (2”), ENI</a:t>
                      </a:r>
                      <a:endParaRPr kumimoji="0" lang="en-US" sz="1200" b="0" i="0" u="none" strike="noStrike" kern="1200" cap="none" normalizeH="0" baseline="0" dirty="0">
                        <a:ln>
                          <a:noFill/>
                        </a:ln>
                        <a:solidFill>
                          <a:schemeClr val="tx1"/>
                        </a:solidFill>
                        <a:effectLst/>
                        <a:latin typeface="Century Gothic" pitchFamily="34" charset="0"/>
                        <a:ea typeface="+mn-ea"/>
                        <a:cs typeface="+mn-cs"/>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2" marB="4571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2498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2" marB="45712"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1 each (3”), CPAI</a:t>
                      </a:r>
                    </a:p>
                  </a:txBody>
                  <a:tcPr marT="45712" marB="45712"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kern="1200" cap="none" normalizeH="0" baseline="0" dirty="0">
                        <a:ln>
                          <a:noFill/>
                        </a:ln>
                        <a:solidFill>
                          <a:schemeClr val="tx1"/>
                        </a:solidFill>
                        <a:effectLst/>
                        <a:latin typeface="Century Gothic" pitchFamily="34" charset="0"/>
                        <a:ea typeface="+mn-ea"/>
                        <a:cs typeface="+mn-cs"/>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2" marB="4571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5176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2" marB="4571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15 to 260 GPM, 21 to 371 BPH</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8574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2" marB="45712"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Transfer of product from a recovery point to a set storage area.</a:t>
                      </a:r>
                    </a:p>
                  </a:txBody>
                  <a:tcPr marT="45712" marB="45712"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120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2" marB="45712"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Air compressor, air hose and suction/discharge hose</a:t>
                      </a:r>
                    </a:p>
                  </a:txBody>
                  <a:tcPr marT="45712" marB="45712"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29054" name="Picture 43" descr="Air Diaphragm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90888"/>
            <a:ext cx="28829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55" name="Text Box 56"/>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71</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1932" name="Group 108"/>
          <p:cNvGraphicFramePr>
            <a:graphicFrameLocks noGrp="1"/>
          </p:cNvGraphicFramePr>
          <p:nvPr>
            <p:ph sz="half" idx="1"/>
          </p:nvPr>
        </p:nvGraphicFramePr>
        <p:xfrm>
          <a:off x="573088" y="1795463"/>
          <a:ext cx="6759575" cy="6559551"/>
        </p:xfrm>
        <a:graphic>
          <a:graphicData uri="http://schemas.openxmlformats.org/drawingml/2006/table">
            <a:tbl>
              <a:tblPr/>
              <a:tblGrid>
                <a:gridCol w="1614487">
                  <a:extLst>
                    <a:ext uri="{9D8B030D-6E8A-4147-A177-3AD203B41FA5}">
                      <a16:colId xmlns:a16="http://schemas.microsoft.com/office/drawing/2014/main" val="20000"/>
                    </a:ext>
                  </a:extLst>
                </a:gridCol>
                <a:gridCol w="1198559">
                  <a:extLst>
                    <a:ext uri="{9D8B030D-6E8A-4147-A177-3AD203B41FA5}">
                      <a16:colId xmlns:a16="http://schemas.microsoft.com/office/drawing/2014/main" val="20001"/>
                    </a:ext>
                  </a:extLst>
                </a:gridCol>
                <a:gridCol w="1580186">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998191">
                  <a:extLst>
                    <a:ext uri="{9D8B030D-6E8A-4147-A177-3AD203B41FA5}">
                      <a16:colId xmlns:a16="http://schemas.microsoft.com/office/drawing/2014/main" val="20004"/>
                    </a:ext>
                  </a:extLst>
                </a:gridCol>
              </a:tblGrid>
              <a:tr h="1164172">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Diesel/Hydraulic Diaphragm Pumps 2” </a:t>
                      </a:r>
                      <a:r>
                        <a:rPr kumimoji="0" lang="en-US" sz="2400" b="1" i="0" u="none" strike="noStrike" cap="none" normalizeH="0" baseline="0" dirty="0" smtClean="0">
                          <a:ln>
                            <a:noFill/>
                          </a:ln>
                          <a:solidFill>
                            <a:srgbClr val="000066"/>
                          </a:solidFill>
                          <a:effectLst/>
                          <a:latin typeface="Century Gothic" pitchFamily="34" charset="0"/>
                        </a:rPr>
                        <a:t>and </a:t>
                      </a:r>
                      <a:r>
                        <a:rPr kumimoji="0" lang="en-US" sz="3200" b="1" i="0" u="none" strike="noStrike" cap="none" normalizeH="0" baseline="0" dirty="0" smtClean="0">
                          <a:ln>
                            <a:noFill/>
                          </a:ln>
                          <a:solidFill>
                            <a:srgbClr val="000066"/>
                          </a:solidFill>
                          <a:effectLst/>
                          <a:latin typeface="Century Gothic" pitchFamily="34" charset="0"/>
                        </a:rPr>
                        <a:t>3”</a:t>
                      </a:r>
                    </a:p>
                  </a:txBody>
                  <a:tcPr marT="45715" marB="45715"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73098">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marT="45715" marB="45715"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6473">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50 Total </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25412">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Aqua Guard, </a:t>
                      </a:r>
                      <a:r>
                        <a:rPr kumimoji="0" lang="en-US" sz="1200" b="0" i="0" u="none" strike="noStrike" cap="none" normalizeH="0" baseline="0" dirty="0" err="1" smtClean="0">
                          <a:ln>
                            <a:noFill/>
                          </a:ln>
                          <a:solidFill>
                            <a:srgbClr val="000000"/>
                          </a:solidFill>
                          <a:effectLst/>
                          <a:latin typeface="Century Gothic" pitchFamily="34" charset="0"/>
                        </a:rPr>
                        <a:t>Gormann</a:t>
                      </a:r>
                      <a:r>
                        <a:rPr kumimoji="0" lang="en-US" sz="1200" b="0" i="0" u="none" strike="noStrike" cap="none" normalizeH="0" baseline="0" dirty="0" smtClean="0">
                          <a:ln>
                            <a:noFill/>
                          </a:ln>
                          <a:solidFill>
                            <a:srgbClr val="000000"/>
                          </a:solidFill>
                          <a:effectLst/>
                          <a:latin typeface="Century Gothic" pitchFamily="34" charset="0"/>
                        </a:rPr>
                        <a:t> Rupp, and </a:t>
                      </a:r>
                      <a:r>
                        <a:rPr kumimoji="0" lang="en-US" sz="1200" b="0" i="0" u="none" strike="noStrike" cap="none" normalizeH="0" baseline="0" dirty="0" err="1" smtClean="0">
                          <a:ln>
                            <a:noFill/>
                          </a:ln>
                          <a:solidFill>
                            <a:srgbClr val="000000"/>
                          </a:solidFill>
                          <a:effectLst/>
                          <a:latin typeface="Century Gothic" pitchFamily="34" charset="0"/>
                        </a:rPr>
                        <a:t>Yanmar</a:t>
                      </a:r>
                      <a:endParaRPr kumimoji="0" lang="en-US" sz="1200" b="0" i="0" u="none" strike="noStrike" cap="none" normalizeH="0" baseline="0" dirty="0" smtClean="0">
                        <a:ln>
                          <a:noFill/>
                        </a:ln>
                        <a:solidFill>
                          <a:srgbClr val="000000"/>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0896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32 each, ACS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7 each, CPAI</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08965">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3 each, ENI</a:t>
                      </a:r>
                    </a:p>
                  </a:txBody>
                  <a:tcPr marT="45715" marB="45715"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8 each, HAK</a:t>
                      </a:r>
                    </a:p>
                  </a:txBody>
                  <a:tcPr marT="45715" marB="45715" horzOverflow="overflow">
                    <a:lnL>
                      <a:noFill/>
                    </a:lnL>
                    <a:lnR>
                      <a:noFill/>
                    </a:lnR>
                    <a:lnT>
                      <a:noFill/>
                    </a:lnT>
                    <a:lnB>
                      <a:noFill/>
                    </a:lnB>
                    <a:lnTlToBr>
                      <a:noFill/>
                    </a:lnTlToBr>
                    <a:lnBlToTr>
                      <a:noFill/>
                    </a:lnBlToTr>
                    <a:noFill/>
                  </a:tcPr>
                </a:tc>
                <a:tc hMerge="1">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24" marB="45724" horzOverflow="overflow">
                    <a:lnL>
                      <a:noFill/>
                    </a:lnL>
                    <a:lnR cap="flat">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74310">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marT="45715" marB="45715" horzOverflow="overflow">
                    <a:lnL cap="flat">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3 each, 2” diesel  pumps</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rgbClr val="000000"/>
                          </a:solidFill>
                          <a:effectLst/>
                          <a:latin typeface="Century Gothic" pitchFamily="34" charset="0"/>
                        </a:rPr>
                        <a:t>1 each, 2” hydraulic pump</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62076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40 each, 3” diesel pumps                     6 each, 3” hydraulic pumps</a:t>
                      </a:r>
                    </a:p>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86-100 GPM, 123-142 BPH</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8833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marT="45715" marB="45715"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Transfer of product from a recovery point to a set storage area.</a:t>
                      </a:r>
                    </a:p>
                  </a:txBody>
                  <a:tcPr marT="45715" marB="45715"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79051">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marT="45715" marB="45715"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Suction and discharge hose</a:t>
                      </a:r>
                    </a:p>
                  </a:txBody>
                  <a:tcPr marT="45715" marB="45715"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pic>
        <p:nvPicPr>
          <p:cNvPr id="130076" name="Picture 49" descr="Diesel Diaphragm Pum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3013075"/>
            <a:ext cx="31527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7" name="Text Box 72"/>
          <p:cNvSpPr txBox="1">
            <a:spLocks noChangeArrowheads="1"/>
          </p:cNvSpPr>
          <p:nvPr/>
        </p:nvSpPr>
        <p:spPr bwMode="auto">
          <a:xfrm>
            <a:off x="357188" y="9061450"/>
            <a:ext cx="698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r>
              <a:rPr lang="en-US" altLang="en-US" sz="1200">
                <a:latin typeface="Century Gothic" panose="020B0502020202020204" pitchFamily="34" charset="0"/>
              </a:rPr>
              <a:t>72</a:t>
            </a:r>
          </a:p>
        </p:txBody>
      </p:sp>
      <p:pic>
        <p:nvPicPr>
          <p:cNvPr id="130078"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850" y="3013075"/>
            <a:ext cx="3048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7"/>
          <p:cNvSpPr txBox="1">
            <a:spLocks noChangeArrowheads="1"/>
          </p:cNvSpPr>
          <p:nvPr/>
        </p:nvSpPr>
        <p:spPr bwMode="auto">
          <a:xfrm>
            <a:off x="0" y="2346325"/>
            <a:ext cx="24177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a:defRPr sz="800">
                <a:solidFill>
                  <a:schemeClr val="tx1"/>
                </a:solidFill>
                <a:latin typeface="Times New Roman" panose="02020603050405020304" pitchFamily="18" charset="0"/>
              </a:defRPr>
            </a:lvl1pPr>
            <a:lvl2pPr marL="742950" indent="-285750" defTabSz="1019175">
              <a:defRPr sz="800">
                <a:solidFill>
                  <a:schemeClr val="tx1"/>
                </a:solidFill>
                <a:latin typeface="Times New Roman" panose="02020603050405020304" pitchFamily="18" charset="0"/>
              </a:defRPr>
            </a:lvl2pPr>
            <a:lvl3pPr marL="1143000" indent="-228600" defTabSz="1019175">
              <a:defRPr sz="800">
                <a:solidFill>
                  <a:schemeClr val="tx1"/>
                </a:solidFill>
                <a:latin typeface="Times New Roman" panose="02020603050405020304" pitchFamily="18" charset="0"/>
              </a:defRPr>
            </a:lvl3pPr>
            <a:lvl4pPr marL="1600200" indent="-228600" defTabSz="1019175">
              <a:defRPr sz="800">
                <a:solidFill>
                  <a:schemeClr val="tx1"/>
                </a:solidFill>
                <a:latin typeface="Times New Roman" panose="02020603050405020304" pitchFamily="18" charset="0"/>
              </a:defRPr>
            </a:lvl4pPr>
            <a:lvl5pPr marL="2057400" indent="-228600" defTabSz="1019175">
              <a:defRPr sz="800">
                <a:solidFill>
                  <a:schemeClr val="tx1"/>
                </a:solidFill>
                <a:latin typeface="Times New Roman" panose="02020603050405020304" pitchFamily="18" charset="0"/>
              </a:defRPr>
            </a:lvl5pPr>
            <a:lvl6pPr marL="2514600" indent="-228600" defTabSz="1019175" eaLnBrk="0" fontAlgn="base" hangingPunct="0">
              <a:spcBef>
                <a:spcPct val="0"/>
              </a:spcBef>
              <a:spcAft>
                <a:spcPct val="0"/>
              </a:spcAft>
              <a:defRPr sz="800">
                <a:solidFill>
                  <a:schemeClr val="tx1"/>
                </a:solidFill>
                <a:latin typeface="Times New Roman" panose="02020603050405020304" pitchFamily="18" charset="0"/>
              </a:defRPr>
            </a:lvl6pPr>
            <a:lvl7pPr marL="2971800" indent="-228600" defTabSz="1019175" eaLnBrk="0" fontAlgn="base" hangingPunct="0">
              <a:spcBef>
                <a:spcPct val="0"/>
              </a:spcBef>
              <a:spcAft>
                <a:spcPct val="0"/>
              </a:spcAft>
              <a:defRPr sz="800">
                <a:solidFill>
                  <a:schemeClr val="tx1"/>
                </a:solidFill>
                <a:latin typeface="Times New Roman" panose="02020603050405020304" pitchFamily="18" charset="0"/>
              </a:defRPr>
            </a:lvl7pPr>
            <a:lvl8pPr marL="3429000" indent="-228600" defTabSz="1019175" eaLnBrk="0" fontAlgn="base" hangingPunct="0">
              <a:spcBef>
                <a:spcPct val="0"/>
              </a:spcBef>
              <a:spcAft>
                <a:spcPct val="0"/>
              </a:spcAft>
              <a:defRPr sz="800">
                <a:solidFill>
                  <a:schemeClr val="tx1"/>
                </a:solidFill>
                <a:latin typeface="Times New Roman" panose="02020603050405020304" pitchFamily="18" charset="0"/>
              </a:defRPr>
            </a:lvl8pPr>
            <a:lvl9pPr marL="3886200" indent="-228600" defTabSz="1019175" eaLnBrk="0" fontAlgn="base" hangingPunct="0">
              <a:spcBef>
                <a:spcPct val="0"/>
              </a:spcBef>
              <a:spcAft>
                <a:spcPct val="0"/>
              </a:spcAft>
              <a:defRPr sz="800">
                <a:solidFill>
                  <a:schemeClr val="tx1"/>
                </a:solidFill>
                <a:latin typeface="Times New Roman" panose="02020603050405020304" pitchFamily="18" charset="0"/>
              </a:defRPr>
            </a:lvl9pPr>
          </a:lstStyle>
          <a:p>
            <a:pPr algn="ctr">
              <a:spcBef>
                <a:spcPct val="50000"/>
              </a:spcBef>
            </a:pPr>
            <a:endParaRPr lang="en-US" altLang="en-US" sz="2700"/>
          </a:p>
        </p:txBody>
      </p:sp>
      <p:graphicFrame>
        <p:nvGraphicFramePr>
          <p:cNvPr id="461932" name="Group 108"/>
          <p:cNvGraphicFramePr>
            <a:graphicFrameLocks noGrp="1"/>
          </p:cNvGraphicFramePr>
          <p:nvPr>
            <p:ph sz="half" idx="1"/>
          </p:nvPr>
        </p:nvGraphicFramePr>
        <p:xfrm>
          <a:off x="573088" y="1795463"/>
          <a:ext cx="6759575" cy="5284787"/>
        </p:xfrm>
        <a:graphic>
          <a:graphicData uri="http://schemas.openxmlformats.org/drawingml/2006/table">
            <a:tbl>
              <a:tblPr/>
              <a:tblGrid>
                <a:gridCol w="1614487">
                  <a:extLst>
                    <a:ext uri="{9D8B030D-6E8A-4147-A177-3AD203B41FA5}">
                      <a16:colId xmlns:a16="http://schemas.microsoft.com/office/drawing/2014/main" val="20000"/>
                    </a:ext>
                  </a:extLst>
                </a:gridCol>
                <a:gridCol w="1554163">
                  <a:extLst>
                    <a:ext uri="{9D8B030D-6E8A-4147-A177-3AD203B41FA5}">
                      <a16:colId xmlns:a16="http://schemas.microsoft.com/office/drawing/2014/main" val="20001"/>
                    </a:ext>
                  </a:extLst>
                </a:gridCol>
                <a:gridCol w="182562">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gridCol w="2293938">
                  <a:extLst>
                    <a:ext uri="{9D8B030D-6E8A-4147-A177-3AD203B41FA5}">
                      <a16:colId xmlns:a16="http://schemas.microsoft.com/office/drawing/2014/main" val="20004"/>
                    </a:ext>
                  </a:extLst>
                </a:gridCol>
              </a:tblGrid>
              <a:tr h="579120">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0066"/>
                          </a:solidFill>
                          <a:effectLst/>
                          <a:latin typeface="Century Gothic" pitchFamily="34" charset="0"/>
                        </a:rPr>
                        <a:t>Gas Diaphragm Pumps 3”</a:t>
                      </a:r>
                    </a:p>
                  </a:txBody>
                  <a:tcP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5883">
                <a:tc gridSpan="5">
                  <a:txBody>
                    <a:bodyPr/>
                    <a:lstStyle/>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Century Gothic" pitchFamily="34" charset="0"/>
                      </a:endParaRPr>
                    </a:p>
                    <a:p>
                      <a:pPr marL="0" marR="0" lvl="0" indent="0" algn="ctr" defTabSz="1019175"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entury Gothic" pitchFamily="34" charset="0"/>
                      </a:endParaRPr>
                    </a:p>
                  </a:txBody>
                  <a:tcP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8924">
                <a:tc gridSpan="3">
                  <a:txBody>
                    <a:bodyPr/>
                    <a:lstStyle/>
                    <a:p>
                      <a:pPr marL="0" marR="0" lvl="0" indent="0" algn="r" defTabSz="1019175"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66"/>
                        </a:solidFill>
                        <a:effectLst/>
                        <a:latin typeface="Century Gothic" pitchFamily="34"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1019175"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28098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Quantity:</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12 Total </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8924">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Manufacturer:</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rgbClr val="000000"/>
                          </a:solidFill>
                          <a:effectLst/>
                          <a:latin typeface="Century Gothic" pitchFamily="34" charset="0"/>
                        </a:rPr>
                        <a:t>Homelite</a:t>
                      </a:r>
                      <a:r>
                        <a:rPr kumimoji="0" lang="en-US" sz="1200" b="0" i="0" u="none" strike="noStrike" cap="none" normalizeH="0" baseline="0" dirty="0" smtClean="0">
                          <a:ln>
                            <a:noFill/>
                          </a:ln>
                          <a:solidFill>
                            <a:srgbClr val="000000"/>
                          </a:solidFill>
                          <a:effectLst/>
                          <a:latin typeface="Century Gothic" pitchFamily="34" charset="0"/>
                        </a:rPr>
                        <a:t>-Textron and Honda</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7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Owner(s):</a:t>
                      </a:r>
                    </a:p>
                  </a:txBody>
                  <a:tcPr horzOverflow="overflow">
                    <a:lnL cap="flat">
                      <a:noFill/>
                    </a:lnL>
                    <a:lnR>
                      <a:noFill/>
                    </a:lnR>
                    <a:lnT>
                      <a:noFill/>
                    </a:lnT>
                    <a:lnB>
                      <a:noFill/>
                    </a:lnB>
                    <a:lnTlToBr>
                      <a:noFill/>
                    </a:lnTlToBr>
                    <a:lnBlToTr>
                      <a:noFill/>
                    </a:lnBlToTr>
                    <a:noFill/>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9 each, CPAI</a:t>
                      </a:r>
                    </a:p>
                  </a:txBody>
                  <a:tcPr horzOverflow="overflow">
                    <a:lnL>
                      <a:noFill/>
                    </a:lnL>
                    <a:lnR>
                      <a:noFill/>
                    </a:lnR>
                    <a:lnT>
                      <a:noFill/>
                    </a:lnT>
                    <a:lnB>
                      <a:noFill/>
                    </a:lnB>
                    <a:lnTlToBr>
                      <a:noFill/>
                    </a:lnTlToBr>
                    <a:lnBlToTr>
                      <a:noFill/>
                    </a:lnBlToTr>
                    <a:noFill/>
                  </a:tcPr>
                </a:tc>
                <a:tc gridSpan="2">
                  <a:txBody>
                    <a:bodyPr/>
                    <a:lstStyle/>
                    <a:p>
                      <a:pPr marL="0" marR="0" lvl="0" indent="0" algn="l" defTabSz="1019175" rtl="0" eaLnBrk="0" fontAlgn="base" latinLnBrk="0" hangingPunct="0">
                        <a:lnSpc>
                          <a:spcPct val="100000"/>
                        </a:lnSpc>
                        <a:spcBef>
                          <a:spcPct val="20000"/>
                        </a:spcBef>
                        <a:spcAft>
                          <a:spcPts val="1000"/>
                        </a:spcAft>
                        <a:buClrTx/>
                        <a:buSzTx/>
                        <a:buFontTx/>
                        <a:buNone/>
                        <a:tabLst/>
                        <a:defRPr/>
                      </a:pPr>
                      <a:r>
                        <a:rPr kumimoji="0" lang="en-US" sz="1200" b="0" i="0" u="none" strike="noStrike" cap="none" normalizeH="0" baseline="0" dirty="0" smtClean="0">
                          <a:ln>
                            <a:noFill/>
                          </a:ln>
                          <a:solidFill>
                            <a:schemeClr val="tx1"/>
                          </a:solidFill>
                          <a:effectLst/>
                          <a:latin typeface="Century Gothic" pitchFamily="34" charset="0"/>
                        </a:rPr>
                        <a:t>3 each, HAK</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Century Gothic"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87337">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Specifications:</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80 GPM, 114 BPH</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9726">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Function:</a:t>
                      </a:r>
                    </a:p>
                  </a:txBody>
                  <a:tcPr horzOverflow="overflow">
                    <a:lnL cap="flat">
                      <a:noFill/>
                    </a:lnL>
                    <a:lnR>
                      <a:noFill/>
                    </a:lnR>
                    <a:lnT>
                      <a:noFill/>
                    </a:lnT>
                    <a:lnB>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Century Gothic" pitchFamily="34" charset="0"/>
                        </a:rPr>
                        <a:t>Transfer of product from a recovery point to a set storage area.</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6549">
                <a:tc>
                  <a:txBody>
                    <a:bodyPr/>
                    <a:lstStyle/>
                    <a:p>
                      <a:pPr marL="0" marR="0" lvl="0" indent="0" algn="r" defTabSz="1019175"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66"/>
                          </a:solidFill>
                          <a:effectLst/>
                          <a:latin typeface="Century Gothic" pitchFamily="34" charset="0"/>
                        </a:rPr>
                        <a:t>Auxiliary Equip:</a:t>
                      </a:r>
                    </a:p>
                  </a:txBody>
                  <a:tcPr horzOverflow="overflow">
                    <a:lnL cap="flat">
                      <a:noFill/>
                    </a:lnL>
                    <a:lnR>
                      <a:noFill/>
                    </a:lnR>
                    <a:lnT>
                      <a:noFill/>
                    </a:lnT>
                    <a:lnB cap="flat">
                      <a:noFill/>
                    </a:lnB>
                    <a:lnTlToBr>
                      <a:noFill/>
                    </a:lnTlToBr>
                    <a:lnBlToTr>
                      <a:noFill/>
                    </a:lnBlToTr>
                    <a:noFill/>
                  </a:tcPr>
                </a:tc>
                <a:tc gridSpan="4">
                  <a:txBody>
                    <a:bodyPr/>
                    <a:lstStyle/>
                    <a:p>
                      <a:pPr marL="0" marR="0" lvl="0" indent="0" algn="l" defTabSz="1019175"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rPr>
                        <a:t>Suction and discharge hose</a:t>
                      </a:r>
                    </a:p>
                  </a:txBody>
                  <a:tcPr horzOverflow="overflow">
                    <a:lnL>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88086" name="Text Box 72"/>
          <p:cNvSpPr txBox="1">
            <a:spLocks noChangeArrowheads="1"/>
          </p:cNvSpPr>
          <p:nvPr/>
        </p:nvSpPr>
        <p:spPr bwMode="auto">
          <a:xfrm>
            <a:off x="357188" y="9061450"/>
            <a:ext cx="6985000" cy="274638"/>
          </a:xfrm>
          <a:prstGeom prst="rect">
            <a:avLst/>
          </a:prstGeom>
          <a:noFill/>
          <a:ln w="9525">
            <a:noFill/>
            <a:miter lim="800000"/>
            <a:headEnd/>
            <a:tailEnd/>
          </a:ln>
        </p:spPr>
        <p:txBody>
          <a:bodyPr>
            <a:spAutoFit/>
          </a:bodyPr>
          <a:lstStyle/>
          <a:p>
            <a:pPr algn="ctr" defTabSz="1019175">
              <a:spcBef>
                <a:spcPct val="50000"/>
              </a:spcBef>
              <a:defRPr/>
            </a:pPr>
            <a:r>
              <a:rPr lang="en-US" sz="1200" dirty="0">
                <a:latin typeface="+mj-lt"/>
              </a:rPr>
              <a:t>73</a:t>
            </a:r>
          </a:p>
        </p:txBody>
      </p:sp>
      <p:pic>
        <p:nvPicPr>
          <p:cNvPr id="131095" name="Picture 24" descr="C:\Documents and Settings\lburns\Desktop\Picture 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438" y="250825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ADADEA"/>
      </a:accent2>
      <a:accent3>
        <a:srgbClr val="FFFFFF"/>
      </a:accent3>
      <a:accent4>
        <a:srgbClr val="000000"/>
      </a:accent4>
      <a:accent5>
        <a:srgbClr val="AAE2CA"/>
      </a:accent5>
      <a:accent6>
        <a:srgbClr val="2D2DB9"/>
      </a:accent6>
      <a:hlink>
        <a:srgbClr val="CCCCFF"/>
      </a:hlink>
      <a:folHlink>
        <a:srgbClr val="B2B2B2"/>
      </a:folHlink>
    </a:clrScheme>
    <a:fontScheme name="Environmentally Friendly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019175"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019175"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1">
      <a:dk1>
        <a:srgbClr val="000000"/>
      </a:dk1>
      <a:lt1>
        <a:srgbClr val="FFFFFF"/>
      </a:lt1>
      <a:dk2>
        <a:srgbClr val="000000"/>
      </a:dk2>
      <a:lt2>
        <a:srgbClr val="808080"/>
      </a:lt2>
      <a:accent1>
        <a:srgbClr val="00CC99"/>
      </a:accent1>
      <a:accent2>
        <a:srgbClr val="ADADEA"/>
      </a:accent2>
      <a:accent3>
        <a:srgbClr val="FFFFFF"/>
      </a:accent3>
      <a:accent4>
        <a:srgbClr val="000000"/>
      </a:accent4>
      <a:accent5>
        <a:srgbClr val="AAE2CA"/>
      </a:accent5>
      <a:accent6>
        <a:srgbClr val="2D2DB9"/>
      </a:accent6>
      <a:hlink>
        <a:srgbClr val="CCCCFF"/>
      </a:hlink>
      <a:folHlink>
        <a:srgbClr val="B2B2B2"/>
      </a:folHlink>
    </a:clrScheme>
    <a:fontScheme name="Environmentally Friendly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019175"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019175"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A3B8EC007F5240B9C5379D6333F76A" ma:contentTypeVersion="0" ma:contentTypeDescription="Create a new document." ma:contentTypeScope="" ma:versionID="9222b667a416056cc9ef5175fc8b62f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8BF7F8-9E79-4578-95CE-8E8A88556F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E6BF10E-3219-42D9-9242-3EC3D153C9C5}">
  <ds:schemaRefs>
    <ds:schemaRef ds:uri="http://www.w3.org/XML/1998/namespace"/>
    <ds:schemaRef ds:uri="http://purl.org/dc/term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60078720-EE30-4245-8DC9-90A21BFE82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37509</TotalTime>
  <Words>11247</Words>
  <Application>Microsoft Office PowerPoint</Application>
  <PresentationFormat>Custom</PresentationFormat>
  <Paragraphs>2871</Paragraphs>
  <Slides>174</Slides>
  <Notes>6</Notes>
  <HiddenSlides>0</HiddenSlides>
  <MMClips>0</MMClips>
  <ScaleCrop>false</ScaleCrop>
  <HeadingPairs>
    <vt:vector size="10"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174</vt:i4>
      </vt:variant>
      <vt:variant>
        <vt:lpstr>Custom Shows</vt:lpstr>
      </vt:variant>
      <vt:variant>
        <vt:i4>11</vt:i4>
      </vt:variant>
    </vt:vector>
  </HeadingPairs>
  <TitlesOfParts>
    <vt:vector size="195" baseType="lpstr">
      <vt:lpstr>Arial</vt:lpstr>
      <vt:lpstr>Arial Black</vt:lpstr>
      <vt:lpstr>Arial Rounded MT Bold</vt:lpstr>
      <vt:lpstr>Century Gothic</vt:lpstr>
      <vt:lpstr>Engravers MT</vt:lpstr>
      <vt:lpstr>MV Boli</vt:lpstr>
      <vt:lpstr>Times New Roman</vt:lpstr>
      <vt:lpstr>Default Design</vt:lpstr>
      <vt:lpstr>1_Default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Crucial Fuzzy Disc Skimmer</vt:lpstr>
      <vt:lpstr>Crucial Fuzzy Drum Skimmer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Safety</vt:lpstr>
      <vt:lpstr>Vessels &amp; Accessories</vt:lpstr>
      <vt:lpstr>Recovery Equipment</vt:lpstr>
      <vt:lpstr>Containment</vt:lpstr>
      <vt:lpstr>In-Situ Burn Equipment</vt:lpstr>
      <vt:lpstr>Transfer &amp; Storage</vt:lpstr>
      <vt:lpstr>Logistics Support Equipment</vt:lpstr>
      <vt:lpstr>Communications</vt:lpstr>
      <vt:lpstr>Wildlife</vt:lpstr>
      <vt:lpstr>Misc</vt:lpstr>
    </vt:vector>
  </TitlesOfParts>
  <Company>ACS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MI-30</dc:title>
  <dc:creator>Roxie Simmons</dc:creator>
  <cp:lastModifiedBy>McAdams, Fred</cp:lastModifiedBy>
  <cp:revision>3040</cp:revision>
  <cp:lastPrinted>2021-12-25T21:56:00Z</cp:lastPrinted>
  <dcterms:created xsi:type="dcterms:W3CDTF">1999-03-27T02:54:23Z</dcterms:created>
  <dcterms:modified xsi:type="dcterms:W3CDTF">2022-01-05T20:19:03Z</dcterms:modified>
</cp:coreProperties>
</file>